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Lst>
  <p:notesMasterIdLst>
    <p:notesMasterId r:id="rId9"/>
  </p:notesMasterIdLst>
  <p:handoutMasterIdLst>
    <p:handoutMasterId r:id="rId103"/>
  </p:handoutMasterIdLst>
  <p:sldIdLst>
    <p:sldId id="1110" r:id="rId7"/>
    <p:sldId id="257" r:id="rId8"/>
    <p:sldId id="439" r:id="rId10"/>
    <p:sldId id="1087" r:id="rId11"/>
    <p:sldId id="1086" r:id="rId12"/>
    <p:sldId id="476" r:id="rId13"/>
    <p:sldId id="1089" r:id="rId14"/>
    <p:sldId id="1088" r:id="rId15"/>
    <p:sldId id="1387" r:id="rId16"/>
    <p:sldId id="1807" r:id="rId17"/>
    <p:sldId id="1808" r:id="rId18"/>
    <p:sldId id="1386" r:id="rId19"/>
    <p:sldId id="1084" r:id="rId20"/>
    <p:sldId id="258" r:id="rId21"/>
    <p:sldId id="1657" r:id="rId22"/>
    <p:sldId id="1658" r:id="rId23"/>
    <p:sldId id="1656" r:id="rId24"/>
    <p:sldId id="1659" r:id="rId25"/>
    <p:sldId id="1664" r:id="rId26"/>
    <p:sldId id="270" r:id="rId27"/>
    <p:sldId id="379" r:id="rId28"/>
    <p:sldId id="380" r:id="rId29"/>
    <p:sldId id="381" r:id="rId30"/>
    <p:sldId id="472" r:id="rId31"/>
    <p:sldId id="473" r:id="rId32"/>
    <p:sldId id="474" r:id="rId33"/>
    <p:sldId id="475" r:id="rId34"/>
    <p:sldId id="630" r:id="rId35"/>
    <p:sldId id="1119" r:id="rId36"/>
    <p:sldId id="1662" r:id="rId37"/>
    <p:sldId id="1661" r:id="rId38"/>
    <p:sldId id="1663" r:id="rId39"/>
    <p:sldId id="1665" r:id="rId40"/>
    <p:sldId id="913" r:id="rId41"/>
    <p:sldId id="914" r:id="rId42"/>
    <p:sldId id="1666" r:id="rId43"/>
    <p:sldId id="1667" r:id="rId44"/>
    <p:sldId id="1668" r:id="rId45"/>
    <p:sldId id="917" r:id="rId46"/>
    <p:sldId id="1669" r:id="rId47"/>
    <p:sldId id="918" r:id="rId48"/>
    <p:sldId id="1753" r:id="rId49"/>
    <p:sldId id="924" r:id="rId50"/>
    <p:sldId id="925" r:id="rId51"/>
    <p:sldId id="1671" r:id="rId52"/>
    <p:sldId id="1670" r:id="rId53"/>
    <p:sldId id="1660" r:id="rId54"/>
    <p:sldId id="1706" r:id="rId55"/>
    <p:sldId id="926" r:id="rId56"/>
    <p:sldId id="1672" r:id="rId57"/>
    <p:sldId id="1673" r:id="rId58"/>
    <p:sldId id="1674" r:id="rId59"/>
    <p:sldId id="1675" r:id="rId60"/>
    <p:sldId id="1676" r:id="rId61"/>
    <p:sldId id="1677" r:id="rId62"/>
    <p:sldId id="1690" r:id="rId63"/>
    <p:sldId id="1678" r:id="rId64"/>
    <p:sldId id="1679" r:id="rId65"/>
    <p:sldId id="1680" r:id="rId66"/>
    <p:sldId id="1688" r:id="rId67"/>
    <p:sldId id="1689" r:id="rId68"/>
    <p:sldId id="1694" r:id="rId69"/>
    <p:sldId id="1695" r:id="rId70"/>
    <p:sldId id="1696" r:id="rId71"/>
    <p:sldId id="1697" r:id="rId72"/>
    <p:sldId id="1698" r:id="rId73"/>
    <p:sldId id="1691" r:id="rId74"/>
    <p:sldId id="1692" r:id="rId75"/>
    <p:sldId id="1693" r:id="rId76"/>
    <p:sldId id="1699" r:id="rId77"/>
    <p:sldId id="1700" r:id="rId78"/>
    <p:sldId id="1701" r:id="rId79"/>
    <p:sldId id="1702" r:id="rId80"/>
    <p:sldId id="1703" r:id="rId81"/>
    <p:sldId id="1704" r:id="rId82"/>
    <p:sldId id="1681" r:id="rId83"/>
    <p:sldId id="1682" r:id="rId84"/>
    <p:sldId id="1683" r:id="rId85"/>
    <p:sldId id="969" r:id="rId86"/>
    <p:sldId id="970" r:id="rId87"/>
    <p:sldId id="971" r:id="rId88"/>
    <p:sldId id="1685" r:id="rId89"/>
    <p:sldId id="977" r:id="rId90"/>
    <p:sldId id="980" r:id="rId91"/>
    <p:sldId id="981" r:id="rId92"/>
    <p:sldId id="982" r:id="rId93"/>
    <p:sldId id="983" r:id="rId94"/>
    <p:sldId id="984" r:id="rId95"/>
    <p:sldId id="1014" r:id="rId96"/>
    <p:sldId id="1015" r:id="rId97"/>
    <p:sldId id="1016" r:id="rId98"/>
    <p:sldId id="1017" r:id="rId99"/>
    <p:sldId id="1019" r:id="rId100"/>
    <p:sldId id="1754" r:id="rId101"/>
    <p:sldId id="1072" r:id="rId102"/>
  </p:sldIdLst>
  <p:sldSz cx="9144000" cy="6858000" type="screen4x3"/>
  <p:notesSz cx="6761480" cy="9931400"/>
  <p:custDataLst>
    <p:tags r:id="rId107"/>
  </p:custDataLst>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9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0000FF"/>
    <a:srgbClr val="FF0000"/>
    <a:srgbClr val="FFCCFF"/>
    <a:srgbClr val="CCFFFF"/>
    <a:srgbClr val="CCECFF"/>
    <a:srgbClr val="CCFFCC"/>
    <a:srgbClr val="FFFFCC"/>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993"/>
    <p:restoredTop sz="89473"/>
  </p:normalViewPr>
  <p:slideViewPr>
    <p:cSldViewPr showGuides="1">
      <p:cViewPr varScale="1">
        <p:scale>
          <a:sx n="104" d="100"/>
          <a:sy n="104" d="100"/>
        </p:scale>
        <p:origin x="1860" y="102"/>
      </p:cViewPr>
      <p:guideLst>
        <p:guide orient="horz" pos="2160"/>
        <p:guide pos="2899"/>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3072"/>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2.xml"/><Relationship Id="rId98" Type="http://schemas.openxmlformats.org/officeDocument/2006/relationships/slide" Target="slides/slide91.xml"/><Relationship Id="rId97" Type="http://schemas.openxmlformats.org/officeDocument/2006/relationships/slide" Target="slides/slide90.xml"/><Relationship Id="rId96" Type="http://schemas.openxmlformats.org/officeDocument/2006/relationships/slide" Target="slides/slide89.xml"/><Relationship Id="rId95" Type="http://schemas.openxmlformats.org/officeDocument/2006/relationships/slide" Target="slides/slide88.xml"/><Relationship Id="rId94" Type="http://schemas.openxmlformats.org/officeDocument/2006/relationships/slide" Target="slides/slide87.xml"/><Relationship Id="rId93" Type="http://schemas.openxmlformats.org/officeDocument/2006/relationships/slide" Target="slides/slide86.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notesMaster" Target="notesMasters/notesMaster1.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slide" Target="slides/slide2.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7" Type="http://schemas.openxmlformats.org/officeDocument/2006/relationships/tags" Target="tags/tag1.xml"/><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handoutMaster" Target="handoutMasters/handoutMaster1.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0" Type="http://schemas.openxmlformats.org/officeDocument/2006/relationships/slide" Target="slides/slide3.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12.wmf"/><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16.wmf"/><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9.vml.rels><?xml version="1.0" encoding="UTF-8" standalone="yes"?>
<Relationships xmlns="http://schemas.openxmlformats.org/package/2006/relationships"><Relationship Id="rId4" Type="http://schemas.openxmlformats.org/officeDocument/2006/relationships/image" Target="../media/image20.wmf"/><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94242" name="Rectangle 2"/>
          <p:cNvSpPr>
            <a:spLocks noGrp="1" noChangeArrowheads="1"/>
          </p:cNvSpPr>
          <p:nvPr>
            <p:ph type="hdr" sz="quarter"/>
          </p:nvPr>
        </p:nvSpPr>
        <p:spPr bwMode="auto">
          <a:xfrm>
            <a:off x="0" y="0"/>
            <a:ext cx="2930525"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ea typeface="宋体" panose="02010600030101010101" pitchFamily="2" charset="-122"/>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394243" name="Rectangle 3"/>
          <p:cNvSpPr>
            <a:spLocks noGrp="1" noChangeArrowheads="1"/>
          </p:cNvSpPr>
          <p:nvPr>
            <p:ph type="dt" sz="quarter" idx="1"/>
          </p:nvPr>
        </p:nvSpPr>
        <p:spPr bwMode="auto">
          <a:xfrm>
            <a:off x="3829050" y="0"/>
            <a:ext cx="2930525"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cs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394244" name="Rectangle 4"/>
          <p:cNvSpPr>
            <a:spLocks noGrp="1" noChangeArrowheads="1"/>
          </p:cNvSpPr>
          <p:nvPr>
            <p:ph type="ftr" sz="quarter" idx="2"/>
          </p:nvPr>
        </p:nvSpPr>
        <p:spPr bwMode="auto">
          <a:xfrm>
            <a:off x="0" y="9432925"/>
            <a:ext cx="2930525"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ea typeface="宋体" panose="02010600030101010101" pitchFamily="2" charset="-122"/>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394245" name="Rectangle 5"/>
          <p:cNvSpPr>
            <a:spLocks noGrp="1" noChangeArrowheads="1"/>
          </p:cNvSpPr>
          <p:nvPr>
            <p:ph type="sldNum" sz="quarter" idx="3"/>
          </p:nvPr>
        </p:nvSpPr>
        <p:spPr bwMode="auto">
          <a:xfrm>
            <a:off x="3829050" y="9432925"/>
            <a:ext cx="2930525"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6224D81-AAB5-4C81-A015-81EDA0F3DEB2}"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8674" name="Rectangle 2"/>
          <p:cNvSpPr>
            <a:spLocks noGrp="1" noChangeArrowheads="1"/>
          </p:cNvSpPr>
          <p:nvPr>
            <p:ph type="hdr" sz="quarter"/>
          </p:nvPr>
        </p:nvSpPr>
        <p:spPr bwMode="auto">
          <a:xfrm>
            <a:off x="0" y="0"/>
            <a:ext cx="2930525"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ea typeface="宋体" panose="02010600030101010101" pitchFamily="2" charset="-122"/>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8675" name="Rectangle 3"/>
          <p:cNvSpPr>
            <a:spLocks noGrp="1" noChangeArrowheads="1"/>
          </p:cNvSpPr>
          <p:nvPr>
            <p:ph type="dt" idx="1"/>
          </p:nvPr>
        </p:nvSpPr>
        <p:spPr bwMode="auto">
          <a:xfrm>
            <a:off x="3829050" y="0"/>
            <a:ext cx="2930525"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cs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2292" name="Rectangle 4"/>
          <p:cNvSpPr>
            <a:spLocks noGrp="1" noRot="1" noChangeAspect="1" noTextEdit="1"/>
          </p:cNvSpPr>
          <p:nvPr>
            <p:ph type="sldImg" idx="2"/>
          </p:nvPr>
        </p:nvSpPr>
        <p:spPr>
          <a:xfrm>
            <a:off x="898525" y="744538"/>
            <a:ext cx="4965700" cy="3724275"/>
          </a:xfrm>
          <a:prstGeom prst="rect">
            <a:avLst/>
          </a:prstGeom>
          <a:noFill/>
          <a:ln w="9525" cap="flat" cmpd="sng">
            <a:solidFill>
              <a:srgbClr val="000000"/>
            </a:solidFill>
            <a:prstDash val="solid"/>
            <a:miter/>
            <a:headEnd type="none" w="med" len="med"/>
            <a:tailEnd type="none" w="med" len="med"/>
          </a:ln>
        </p:spPr>
      </p:sp>
      <p:sp>
        <p:nvSpPr>
          <p:cNvPr id="28677" name="Rectangle 5"/>
          <p:cNvSpPr>
            <a:spLocks noGrp="1" noChangeArrowheads="1"/>
          </p:cNvSpPr>
          <p:nvPr>
            <p:ph type="body" sz="quarter" idx="3"/>
          </p:nvPr>
        </p:nvSpPr>
        <p:spPr bwMode="auto">
          <a:xfrm>
            <a:off x="676275" y="4718050"/>
            <a:ext cx="5408613" cy="4468813"/>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8678" name="Rectangle 6"/>
          <p:cNvSpPr>
            <a:spLocks noGrp="1" noChangeArrowheads="1"/>
          </p:cNvSpPr>
          <p:nvPr>
            <p:ph type="ftr" sz="quarter" idx="4"/>
          </p:nvPr>
        </p:nvSpPr>
        <p:spPr bwMode="auto">
          <a:xfrm>
            <a:off x="0" y="9432925"/>
            <a:ext cx="2930525"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ea typeface="宋体" panose="02010600030101010101" pitchFamily="2" charset="-122"/>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8679" name="Rectangle 7"/>
          <p:cNvSpPr>
            <a:spLocks noGrp="1" noChangeArrowheads="1"/>
          </p:cNvSpPr>
          <p:nvPr>
            <p:ph type="sldNum" sz="quarter" idx="5"/>
          </p:nvPr>
        </p:nvSpPr>
        <p:spPr bwMode="auto">
          <a:xfrm>
            <a:off x="3829050" y="9432925"/>
            <a:ext cx="2930525"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5F34D1C-3087-4BC3-978D-ECD47FC7E05D}"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7"/>
          <p:cNvSpPr txBox="1">
            <a:spLocks noGrp="1"/>
          </p:cNvSpPr>
          <p:nvPr>
            <p:ph type="sldNum" sz="quarter"/>
          </p:nvPr>
        </p:nvSpPr>
        <p:spPr>
          <a:xfrm>
            <a:off x="3829050" y="9432925"/>
            <a:ext cx="2930525" cy="496888"/>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16387" name="Rectangle 2"/>
          <p:cNvSpPr>
            <a:spLocks noGrp="1" noRot="1" noChangeAspect="1" noTextEdit="1"/>
          </p:cNvSpPr>
          <p:nvPr>
            <p:ph type="sldImg"/>
          </p:nvPr>
        </p:nvSpPr>
        <p:spPr/>
      </p:sp>
      <p:sp>
        <p:nvSpPr>
          <p:cNvPr id="16388" name="Rectangle 3"/>
          <p:cNvSpPr>
            <a:spLocks noGrp="1"/>
          </p:cNvSpPr>
          <p:nvPr>
            <p:ph type="body" idx="1"/>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7"/>
          <p:cNvSpPr txBox="1">
            <a:spLocks noGrp="1"/>
          </p:cNvSpPr>
          <p:nvPr>
            <p:ph type="sldNum" sz="quarter"/>
          </p:nvPr>
        </p:nvSpPr>
        <p:spPr>
          <a:xfrm>
            <a:off x="3829050" y="9432925"/>
            <a:ext cx="2930525" cy="496888"/>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28675" name="Rectangle 2"/>
          <p:cNvSpPr>
            <a:spLocks noGrp="1" noRot="1" noChangeAspect="1" noTextEdit="1"/>
          </p:cNvSpPr>
          <p:nvPr>
            <p:ph type="sldImg"/>
          </p:nvPr>
        </p:nvSpPr>
        <p:spPr/>
      </p:sp>
      <p:sp>
        <p:nvSpPr>
          <p:cNvPr id="28676" name="Rectangle 3"/>
          <p:cNvSpPr>
            <a:spLocks noGrp="1"/>
          </p:cNvSpPr>
          <p:nvPr>
            <p:ph type="body" idx="1"/>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7"/>
          <p:cNvSpPr txBox="1">
            <a:spLocks noGrp="1"/>
          </p:cNvSpPr>
          <p:nvPr>
            <p:ph type="sldNum" sz="quarter"/>
          </p:nvPr>
        </p:nvSpPr>
        <p:spPr>
          <a:xfrm>
            <a:off x="3829050" y="9432925"/>
            <a:ext cx="2930525" cy="496888"/>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28675" name="Rectangle 2"/>
          <p:cNvSpPr>
            <a:spLocks noGrp="1" noRot="1" noChangeAspect="1" noTextEdit="1"/>
          </p:cNvSpPr>
          <p:nvPr>
            <p:ph type="sldImg"/>
          </p:nvPr>
        </p:nvSpPr>
        <p:spPr/>
      </p:sp>
      <p:sp>
        <p:nvSpPr>
          <p:cNvPr id="28676" name="Rectangle 3"/>
          <p:cNvSpPr>
            <a:spLocks noGrp="1"/>
          </p:cNvSpPr>
          <p:nvPr>
            <p:ph type="body" idx="1"/>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7"/>
          <p:cNvSpPr txBox="1">
            <a:spLocks noGrp="1"/>
          </p:cNvSpPr>
          <p:nvPr>
            <p:ph type="sldNum" sz="quarter"/>
          </p:nvPr>
        </p:nvSpPr>
        <p:spPr>
          <a:xfrm>
            <a:off x="3829050" y="9432925"/>
            <a:ext cx="2930525" cy="496888"/>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30723" name="Rectangle 2"/>
          <p:cNvSpPr>
            <a:spLocks noGrp="1" noRot="1" noChangeAspect="1" noTextEdit="1"/>
          </p:cNvSpPr>
          <p:nvPr>
            <p:ph type="sldImg"/>
          </p:nvPr>
        </p:nvSpPr>
        <p:spPr/>
      </p:sp>
      <p:sp>
        <p:nvSpPr>
          <p:cNvPr id="30724" name="Rectangle 3"/>
          <p:cNvSpPr>
            <a:spLocks noGrp="1"/>
          </p:cNvSpPr>
          <p:nvPr>
            <p:ph type="body" idx="1"/>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7"/>
          <p:cNvSpPr txBox="1">
            <a:spLocks noGrp="1"/>
          </p:cNvSpPr>
          <p:nvPr>
            <p:ph type="sldNum" sz="quarter"/>
          </p:nvPr>
        </p:nvSpPr>
        <p:spPr>
          <a:xfrm>
            <a:off x="3829050" y="9432925"/>
            <a:ext cx="2930525" cy="496888"/>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32771" name="Rectangle 2"/>
          <p:cNvSpPr>
            <a:spLocks noGrp="1" noRot="1" noChangeAspect="1" noTextEdit="1"/>
          </p:cNvSpPr>
          <p:nvPr>
            <p:ph type="sldImg"/>
          </p:nvPr>
        </p:nvSpPr>
        <p:spPr/>
      </p:sp>
      <p:sp>
        <p:nvSpPr>
          <p:cNvPr id="32772" name="Rectangle 3"/>
          <p:cNvSpPr>
            <a:spLocks noGrp="1"/>
          </p:cNvSpPr>
          <p:nvPr>
            <p:ph type="body" idx="1"/>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7"/>
          <p:cNvSpPr txBox="1">
            <a:spLocks noGrp="1"/>
          </p:cNvSpPr>
          <p:nvPr>
            <p:ph type="sldNum" sz="quarter"/>
          </p:nvPr>
        </p:nvSpPr>
        <p:spPr>
          <a:xfrm>
            <a:off x="3829050" y="9432925"/>
            <a:ext cx="2930525" cy="496888"/>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34819" name="Rectangle 2"/>
          <p:cNvSpPr>
            <a:spLocks noGrp="1" noRot="1" noChangeAspect="1" noTextEdit="1"/>
          </p:cNvSpPr>
          <p:nvPr>
            <p:ph type="sldImg"/>
          </p:nvPr>
        </p:nvSpPr>
        <p:spPr/>
      </p:sp>
      <p:sp>
        <p:nvSpPr>
          <p:cNvPr id="34820" name="Rectangle 3"/>
          <p:cNvSpPr>
            <a:spLocks noGrp="1"/>
          </p:cNvSpPr>
          <p:nvPr>
            <p:ph type="body" idx="1"/>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7"/>
          <p:cNvSpPr txBox="1">
            <a:spLocks noGrp="1"/>
          </p:cNvSpPr>
          <p:nvPr>
            <p:ph type="sldNum" sz="quarter"/>
          </p:nvPr>
        </p:nvSpPr>
        <p:spPr>
          <a:xfrm>
            <a:off x="3829050" y="9432925"/>
            <a:ext cx="2930525" cy="496888"/>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36867" name="Rectangle 2"/>
          <p:cNvSpPr>
            <a:spLocks noGrp="1" noRot="1" noChangeAspect="1" noTextEdit="1"/>
          </p:cNvSpPr>
          <p:nvPr>
            <p:ph type="sldImg"/>
          </p:nvPr>
        </p:nvSpPr>
        <p:spPr/>
      </p:sp>
      <p:sp>
        <p:nvSpPr>
          <p:cNvPr id="36868" name="Rectangle 3"/>
          <p:cNvSpPr>
            <a:spLocks noGrp="1"/>
          </p:cNvSpPr>
          <p:nvPr>
            <p:ph type="body" idx="1"/>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7"/>
          <p:cNvSpPr txBox="1">
            <a:spLocks noGrp="1"/>
          </p:cNvSpPr>
          <p:nvPr>
            <p:ph type="sldNum" sz="quarter"/>
          </p:nvPr>
        </p:nvSpPr>
        <p:spPr>
          <a:xfrm>
            <a:off x="3829050" y="9432925"/>
            <a:ext cx="2930525" cy="496888"/>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38915" name="Rectangle 2"/>
          <p:cNvSpPr>
            <a:spLocks noGrp="1" noRot="1" noChangeAspect="1" noTextEdit="1"/>
          </p:cNvSpPr>
          <p:nvPr>
            <p:ph type="sldImg"/>
          </p:nvPr>
        </p:nvSpPr>
        <p:spPr/>
      </p:sp>
      <p:sp>
        <p:nvSpPr>
          <p:cNvPr id="38916" name="Rectangle 3"/>
          <p:cNvSpPr>
            <a:spLocks noGrp="1"/>
          </p:cNvSpPr>
          <p:nvPr>
            <p:ph type="body" idx="1"/>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7"/>
          <p:cNvSpPr txBox="1">
            <a:spLocks noGrp="1"/>
          </p:cNvSpPr>
          <p:nvPr>
            <p:ph type="sldNum" sz="quarter"/>
          </p:nvPr>
        </p:nvSpPr>
        <p:spPr>
          <a:xfrm>
            <a:off x="3829050" y="9432925"/>
            <a:ext cx="2930525" cy="496888"/>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40963" name="Rectangle 2"/>
          <p:cNvSpPr>
            <a:spLocks noGrp="1" noRot="1" noChangeAspect="1" noTextEdit="1"/>
          </p:cNvSpPr>
          <p:nvPr>
            <p:ph type="sldImg"/>
          </p:nvPr>
        </p:nvSpPr>
        <p:spPr/>
      </p:sp>
      <p:sp>
        <p:nvSpPr>
          <p:cNvPr id="40964" name="Rectangle 3"/>
          <p:cNvSpPr>
            <a:spLocks noGrp="1"/>
          </p:cNvSpPr>
          <p:nvPr>
            <p:ph type="body" idx="1"/>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7"/>
          <p:cNvSpPr txBox="1">
            <a:spLocks noGrp="1"/>
          </p:cNvSpPr>
          <p:nvPr>
            <p:ph type="sldNum" sz="quarter"/>
          </p:nvPr>
        </p:nvSpPr>
        <p:spPr>
          <a:xfrm>
            <a:off x="3829050" y="9432925"/>
            <a:ext cx="2930525" cy="496888"/>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43011" name="Rectangle 2"/>
          <p:cNvSpPr>
            <a:spLocks noGrp="1" noRot="1" noChangeAspect="1" noTextEdit="1"/>
          </p:cNvSpPr>
          <p:nvPr>
            <p:ph type="sldImg"/>
          </p:nvPr>
        </p:nvSpPr>
        <p:spPr/>
      </p:sp>
      <p:sp>
        <p:nvSpPr>
          <p:cNvPr id="43012" name="Rectangle 3"/>
          <p:cNvSpPr>
            <a:spLocks noGrp="1"/>
          </p:cNvSpPr>
          <p:nvPr>
            <p:ph type="body" idx="1"/>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7"/>
          <p:cNvSpPr txBox="1">
            <a:spLocks noGrp="1"/>
          </p:cNvSpPr>
          <p:nvPr>
            <p:ph type="sldNum" sz="quarter"/>
          </p:nvPr>
        </p:nvSpPr>
        <p:spPr>
          <a:xfrm>
            <a:off x="3829050" y="9432925"/>
            <a:ext cx="2930525" cy="496888"/>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22531" name="Rectangle 2"/>
          <p:cNvSpPr>
            <a:spLocks noGrp="1" noRot="1" noChangeAspect="1" noTextEdit="1"/>
          </p:cNvSpPr>
          <p:nvPr>
            <p:ph type="sldImg"/>
          </p:nvPr>
        </p:nvSpPr>
        <p:spPr/>
      </p:sp>
      <p:sp>
        <p:nvSpPr>
          <p:cNvPr id="22532" name="Rectangle 3"/>
          <p:cNvSpPr>
            <a:spLocks noGrp="1"/>
          </p:cNvSpPr>
          <p:nvPr>
            <p:ph type="body" idx="1"/>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7"/>
          <p:cNvSpPr txBox="1">
            <a:spLocks noGrp="1"/>
          </p:cNvSpPr>
          <p:nvPr>
            <p:ph type="sldNum" sz="quarter"/>
          </p:nvPr>
        </p:nvSpPr>
        <p:spPr>
          <a:xfrm>
            <a:off x="3829050" y="9432925"/>
            <a:ext cx="2930525" cy="496888"/>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45059" name="Rectangle 2"/>
          <p:cNvSpPr>
            <a:spLocks noGrp="1" noRot="1" noChangeAspect="1" noTextEdit="1"/>
          </p:cNvSpPr>
          <p:nvPr>
            <p:ph type="sldImg"/>
          </p:nvPr>
        </p:nvSpPr>
        <p:spPr/>
      </p:sp>
      <p:sp>
        <p:nvSpPr>
          <p:cNvPr id="45060" name="Rectangle 3"/>
          <p:cNvSpPr>
            <a:spLocks noGrp="1"/>
          </p:cNvSpPr>
          <p:nvPr>
            <p:ph type="body" idx="1"/>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7"/>
          <p:cNvSpPr txBox="1">
            <a:spLocks noGrp="1"/>
          </p:cNvSpPr>
          <p:nvPr>
            <p:ph type="sldNum" sz="quarter"/>
          </p:nvPr>
        </p:nvSpPr>
        <p:spPr>
          <a:xfrm>
            <a:off x="3829050" y="9432925"/>
            <a:ext cx="2930525" cy="496888"/>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16387" name="Rectangle 2"/>
          <p:cNvSpPr>
            <a:spLocks noGrp="1" noRot="1" noChangeAspect="1" noTextEdit="1"/>
          </p:cNvSpPr>
          <p:nvPr>
            <p:ph type="sldImg"/>
          </p:nvPr>
        </p:nvSpPr>
        <p:spPr/>
      </p:sp>
      <p:sp>
        <p:nvSpPr>
          <p:cNvPr id="16388" name="Rectangle 3"/>
          <p:cNvSpPr>
            <a:spLocks noGrp="1"/>
          </p:cNvSpPr>
          <p:nvPr>
            <p:ph type="body" idx="1"/>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7"/>
          <p:cNvSpPr txBox="1">
            <a:spLocks noGrp="1"/>
          </p:cNvSpPr>
          <p:nvPr>
            <p:ph type="sldNum" sz="quarter"/>
          </p:nvPr>
        </p:nvSpPr>
        <p:spPr>
          <a:xfrm>
            <a:off x="3829050" y="9432925"/>
            <a:ext cx="2930525" cy="496888"/>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16387" name="Rectangle 2"/>
          <p:cNvSpPr>
            <a:spLocks noGrp="1" noRot="1" noChangeAspect="1" noTextEdit="1"/>
          </p:cNvSpPr>
          <p:nvPr>
            <p:ph type="sldImg"/>
          </p:nvPr>
        </p:nvSpPr>
        <p:spPr/>
      </p:sp>
      <p:sp>
        <p:nvSpPr>
          <p:cNvPr id="16388" name="Rectangle 3"/>
          <p:cNvSpPr>
            <a:spLocks noGrp="1"/>
          </p:cNvSpPr>
          <p:nvPr>
            <p:ph type="body" idx="1"/>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7"/>
          <p:cNvSpPr txBox="1">
            <a:spLocks noGrp="1"/>
          </p:cNvSpPr>
          <p:nvPr>
            <p:ph type="sldNum" sz="quarter"/>
          </p:nvPr>
        </p:nvSpPr>
        <p:spPr>
          <a:xfrm>
            <a:off x="3829050" y="9432925"/>
            <a:ext cx="2930525" cy="496888"/>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19459" name="Rectangle 2"/>
          <p:cNvSpPr>
            <a:spLocks noGrp="1" noRot="1" noChangeAspect="1" noTextEdit="1"/>
          </p:cNvSpPr>
          <p:nvPr>
            <p:ph type="sldImg"/>
          </p:nvPr>
        </p:nvSpPr>
        <p:spPr/>
      </p:sp>
      <p:sp>
        <p:nvSpPr>
          <p:cNvPr id="19460" name="Rectangle 3"/>
          <p:cNvSpPr>
            <a:spLocks noGrp="1"/>
          </p:cNvSpPr>
          <p:nvPr>
            <p:ph type="body" idx="1"/>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7"/>
          <p:cNvSpPr txBox="1">
            <a:spLocks noGrp="1"/>
          </p:cNvSpPr>
          <p:nvPr>
            <p:ph type="sldNum" sz="quarter"/>
          </p:nvPr>
        </p:nvSpPr>
        <p:spPr>
          <a:xfrm>
            <a:off x="3829050" y="9432925"/>
            <a:ext cx="2930525" cy="496888"/>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25603" name="Rectangle 2"/>
          <p:cNvSpPr>
            <a:spLocks noGrp="1" noRot="1" noChangeAspect="1" noTextEdit="1"/>
          </p:cNvSpPr>
          <p:nvPr>
            <p:ph type="sldImg"/>
          </p:nvPr>
        </p:nvSpPr>
        <p:spPr/>
      </p:sp>
      <p:sp>
        <p:nvSpPr>
          <p:cNvPr id="25604" name="Rectangle 3"/>
          <p:cNvSpPr>
            <a:spLocks noGrp="1"/>
          </p:cNvSpPr>
          <p:nvPr>
            <p:ph type="body" idx="1"/>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7"/>
          <p:cNvSpPr txBox="1">
            <a:spLocks noGrp="1"/>
          </p:cNvSpPr>
          <p:nvPr>
            <p:ph type="sldNum" sz="quarter"/>
          </p:nvPr>
        </p:nvSpPr>
        <p:spPr>
          <a:xfrm>
            <a:off x="3829050" y="9432925"/>
            <a:ext cx="2930525" cy="496888"/>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25603" name="Rectangle 2"/>
          <p:cNvSpPr>
            <a:spLocks noGrp="1" noRot="1" noChangeAspect="1" noTextEdit="1"/>
          </p:cNvSpPr>
          <p:nvPr>
            <p:ph type="sldImg"/>
          </p:nvPr>
        </p:nvSpPr>
        <p:spPr/>
      </p:sp>
      <p:sp>
        <p:nvSpPr>
          <p:cNvPr id="25604" name="Rectangle 3"/>
          <p:cNvSpPr>
            <a:spLocks noGrp="1"/>
          </p:cNvSpPr>
          <p:nvPr>
            <p:ph type="body" idx="1"/>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7"/>
          <p:cNvSpPr txBox="1">
            <a:spLocks noGrp="1"/>
          </p:cNvSpPr>
          <p:nvPr>
            <p:ph type="sldNum" sz="quarter"/>
          </p:nvPr>
        </p:nvSpPr>
        <p:spPr>
          <a:xfrm>
            <a:off x="3829050" y="9432925"/>
            <a:ext cx="2930525" cy="496888"/>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25603" name="Rectangle 2"/>
          <p:cNvSpPr>
            <a:spLocks noGrp="1" noRot="1" noChangeAspect="1" noTextEdit="1"/>
          </p:cNvSpPr>
          <p:nvPr>
            <p:ph type="sldImg"/>
          </p:nvPr>
        </p:nvSpPr>
        <p:spPr/>
      </p:sp>
      <p:sp>
        <p:nvSpPr>
          <p:cNvPr id="25604" name="Rectangle 3"/>
          <p:cNvSpPr>
            <a:spLocks noGrp="1"/>
          </p:cNvSpPr>
          <p:nvPr>
            <p:ph type="body" idx="1"/>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7"/>
          <p:cNvSpPr txBox="1">
            <a:spLocks noGrp="1"/>
          </p:cNvSpPr>
          <p:nvPr>
            <p:ph type="sldNum" sz="quarter"/>
          </p:nvPr>
        </p:nvSpPr>
        <p:spPr>
          <a:xfrm>
            <a:off x="3829050" y="9432925"/>
            <a:ext cx="2930525" cy="496888"/>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25603" name="Rectangle 2"/>
          <p:cNvSpPr>
            <a:spLocks noGrp="1" noRot="1" noChangeAspect="1" noTextEdit="1"/>
          </p:cNvSpPr>
          <p:nvPr>
            <p:ph type="sldImg"/>
          </p:nvPr>
        </p:nvSpPr>
        <p:spPr/>
      </p:sp>
      <p:sp>
        <p:nvSpPr>
          <p:cNvPr id="25604" name="Rectangle 3"/>
          <p:cNvSpPr>
            <a:spLocks noGrp="1"/>
          </p:cNvSpPr>
          <p:nvPr>
            <p:ph type="body" idx="1"/>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7"/>
          <p:cNvSpPr txBox="1">
            <a:spLocks noGrp="1"/>
          </p:cNvSpPr>
          <p:nvPr>
            <p:ph type="sldNum" sz="quarter"/>
          </p:nvPr>
        </p:nvSpPr>
        <p:spPr>
          <a:xfrm>
            <a:off x="3829050" y="9432925"/>
            <a:ext cx="2930525" cy="496888"/>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25603" name="Rectangle 2"/>
          <p:cNvSpPr>
            <a:spLocks noGrp="1" noRot="1" noChangeAspect="1" noTextEdit="1"/>
          </p:cNvSpPr>
          <p:nvPr>
            <p:ph type="sldImg"/>
          </p:nvPr>
        </p:nvSpPr>
        <p:spPr/>
      </p:sp>
      <p:sp>
        <p:nvSpPr>
          <p:cNvPr id="25604" name="Rectangle 3"/>
          <p:cNvSpPr>
            <a:spLocks noGrp="1"/>
          </p:cNvSpPr>
          <p:nvPr>
            <p:ph type="body" idx="1"/>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7"/>
          <p:cNvSpPr txBox="1">
            <a:spLocks noGrp="1"/>
          </p:cNvSpPr>
          <p:nvPr>
            <p:ph type="sldNum" sz="quarter"/>
          </p:nvPr>
        </p:nvSpPr>
        <p:spPr>
          <a:xfrm>
            <a:off x="3829050" y="9432925"/>
            <a:ext cx="2930525" cy="496888"/>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28675" name="Rectangle 2"/>
          <p:cNvSpPr>
            <a:spLocks noGrp="1" noRot="1" noChangeAspect="1" noTextEdit="1"/>
          </p:cNvSpPr>
          <p:nvPr>
            <p:ph type="sldImg"/>
          </p:nvPr>
        </p:nvSpPr>
        <p:spPr/>
      </p:sp>
      <p:sp>
        <p:nvSpPr>
          <p:cNvPr id="28676" name="Rectangle 3"/>
          <p:cNvSpPr>
            <a:spLocks noGrp="1"/>
          </p:cNvSpPr>
          <p:nvPr>
            <p:ph type="body" idx="1"/>
          </p:nvPr>
        </p:nvSpPr>
        <p:spPr/>
        <p:txBody>
          <a:bodyPr wrap="square" lIns="91440" tIns="45720" rIns="91440" bIns="45720" anchor="t" anchorCtr="0"/>
          <a:p>
            <a:pPr lvl="0" eaLnBrk="1" hangingPunct="1"/>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6146" name="AutoShape 7"/>
          <p:cNvSpPr/>
          <p:nvPr/>
        </p:nvSpPr>
        <p:spPr>
          <a:xfrm>
            <a:off x="685800" y="2393950"/>
            <a:ext cx="7772400" cy="109538"/>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alpha val="100000"/>
            </a:scheme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9218"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endParaRPr lang="zh-CN" altLang="en-US"/>
          </a:p>
        </p:txBody>
      </p:sp>
      <p:sp>
        <p:nvSpPr>
          <p:cNvPr id="9219" name="Rectangle 3"/>
          <p:cNvSpPr>
            <a:spLocks noGrp="1" noChangeArrowheads="1"/>
          </p:cNvSpPr>
          <p:nvPr>
            <p:ph type="subTitle" idx="1"/>
          </p:nvPr>
        </p:nvSpPr>
        <p:spPr>
          <a:xfrm>
            <a:off x="1447800" y="3429000"/>
            <a:ext cx="7010400" cy="1600200"/>
          </a:xfrm>
        </p:spPr>
        <p:txBody>
          <a:bodyPr/>
          <a:lstStyle>
            <a:lvl1pPr marL="0" indent="0">
              <a:buFont typeface="Wingdings" panose="05000000000000000000" pitchFamily="2" charset="2"/>
              <a:buNone/>
              <a:defRPr sz="2800"/>
            </a:lvl1pPr>
          </a:lstStyle>
          <a:p>
            <a:r>
              <a:rPr lang="zh-CN" altLang="en-US"/>
              <a:t>单击此处编辑母版副标题样式</a:t>
            </a:r>
            <a:endParaRPr lang="zh-CN" altLang="en-US"/>
          </a:p>
        </p:txBody>
      </p:sp>
      <p:sp>
        <p:nvSpPr>
          <p:cNvPr id="10"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1"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2"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F9EC9C5-F71B-4020-AD98-B29A7B4E26FB}"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28BB08-9B5F-4830-AC21-AD98C41371F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28BB08-9B5F-4830-AC21-AD98C41371F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7170" name="AutoShape 7"/>
          <p:cNvSpPr/>
          <p:nvPr/>
        </p:nvSpPr>
        <p:spPr>
          <a:xfrm>
            <a:off x="685800" y="2393950"/>
            <a:ext cx="7772400" cy="109538"/>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alpha val="100000"/>
            </a:scheme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25602"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endParaRPr lang="zh-CN" altLang="en-US"/>
          </a:p>
        </p:txBody>
      </p:sp>
      <p:sp>
        <p:nvSpPr>
          <p:cNvPr id="25603" name="Rectangle 3"/>
          <p:cNvSpPr>
            <a:spLocks noGrp="1" noChangeArrowheads="1"/>
          </p:cNvSpPr>
          <p:nvPr>
            <p:ph type="subTitle" idx="1"/>
          </p:nvPr>
        </p:nvSpPr>
        <p:spPr>
          <a:xfrm>
            <a:off x="1447800" y="3429000"/>
            <a:ext cx="7010400" cy="1600200"/>
          </a:xfrm>
        </p:spPr>
        <p:txBody>
          <a:bodyPr/>
          <a:lstStyle>
            <a:lvl1pPr marL="0" indent="0">
              <a:buFont typeface="Wingdings" panose="05000000000000000000" pitchFamily="2" charset="2"/>
              <a:buNone/>
              <a:defRPr sz="2800"/>
            </a:lvl1pPr>
          </a:lstStyle>
          <a:p>
            <a:r>
              <a:rPr lang="zh-CN" altLang="en-US"/>
              <a:t>单击此处编辑母版副标题样式</a:t>
            </a:r>
            <a:endParaRPr lang="zh-CN" altLang="en-US"/>
          </a:p>
        </p:txBody>
      </p:sp>
      <p:sp>
        <p:nvSpPr>
          <p:cNvPr id="10"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11"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12"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BD24465-00E2-483D-BD55-187E0691FEC8}"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209CFF2-9366-44B4-B763-0C02F6808E01}"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209CFF2-9366-44B4-B763-0C02F6808E01}"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209CFF2-9366-44B4-B763-0C02F6808E01}"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209CFF2-9366-44B4-B763-0C02F6808E01}"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209CFF2-9366-44B4-B763-0C02F6808E01}"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209CFF2-9366-44B4-B763-0C02F6808E01}"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209CFF2-9366-44B4-B763-0C02F6808E01}"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28BB08-9B5F-4830-AC21-AD98C41371F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209CFF2-9366-44B4-B763-0C02F6808E01}"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209CFF2-9366-44B4-B763-0C02F6808E01}"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209CFF2-9366-44B4-B763-0C02F6808E01}"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8194" name="AutoShape 7"/>
          <p:cNvSpPr/>
          <p:nvPr/>
        </p:nvSpPr>
        <p:spPr>
          <a:xfrm>
            <a:off x="685800" y="2393950"/>
            <a:ext cx="7772400" cy="109538"/>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alpha val="100000"/>
            </a:scheme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173058"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endParaRPr lang="zh-CN" altLang="en-US"/>
          </a:p>
        </p:txBody>
      </p:sp>
      <p:sp>
        <p:nvSpPr>
          <p:cNvPr id="173059" name="Rectangle 3"/>
          <p:cNvSpPr>
            <a:spLocks noGrp="1" noChangeArrowheads="1"/>
          </p:cNvSpPr>
          <p:nvPr>
            <p:ph type="subTitle" idx="1"/>
          </p:nvPr>
        </p:nvSpPr>
        <p:spPr>
          <a:xfrm>
            <a:off x="1447800" y="3429000"/>
            <a:ext cx="7010400" cy="1600200"/>
          </a:xfrm>
        </p:spPr>
        <p:txBody>
          <a:bodyPr/>
          <a:lstStyle>
            <a:lvl1pPr marL="0" indent="0">
              <a:buFont typeface="Wingdings" panose="05000000000000000000" pitchFamily="2" charset="2"/>
              <a:buNone/>
              <a:defRPr sz="2800"/>
            </a:lvl1pPr>
          </a:lstStyle>
          <a:p>
            <a:r>
              <a:rPr lang="zh-CN" altLang="en-US"/>
              <a:t>单击此处编辑母版副标题样式</a:t>
            </a:r>
            <a:endParaRPr lang="zh-CN" altLang="en-US"/>
          </a:p>
        </p:txBody>
      </p:sp>
      <p:sp>
        <p:nvSpPr>
          <p:cNvPr id="10"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11"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12"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4698A61-8E62-4E42-BFB1-50858C5F843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2BD49EF-F9E1-47AD-A7DD-B42181B8FE8E}"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2BD49EF-F9E1-47AD-A7DD-B42181B8FE8E}"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2BD49EF-F9E1-47AD-A7DD-B42181B8FE8E}"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2BD49EF-F9E1-47AD-A7DD-B42181B8FE8E}"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2BD49EF-F9E1-47AD-A7DD-B42181B8FE8E}"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2BD49EF-F9E1-47AD-A7DD-B42181B8FE8E}"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28BB08-9B5F-4830-AC21-AD98C41371F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2BD49EF-F9E1-47AD-A7DD-B42181B8FE8E}"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2BD49EF-F9E1-47AD-A7DD-B42181B8FE8E}"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2BD49EF-F9E1-47AD-A7DD-B42181B8FE8E}"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2BD49EF-F9E1-47AD-A7DD-B42181B8FE8E}"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9218" name="AutoShape 7"/>
          <p:cNvSpPr/>
          <p:nvPr/>
        </p:nvSpPr>
        <p:spPr>
          <a:xfrm>
            <a:off x="685800" y="2393950"/>
            <a:ext cx="7772400" cy="109538"/>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alpha val="100000"/>
            </a:scheme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179202"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endParaRPr lang="zh-CN" altLang="en-US"/>
          </a:p>
        </p:txBody>
      </p:sp>
      <p:sp>
        <p:nvSpPr>
          <p:cNvPr id="179203" name="Rectangle 3"/>
          <p:cNvSpPr>
            <a:spLocks noGrp="1" noChangeArrowheads="1"/>
          </p:cNvSpPr>
          <p:nvPr>
            <p:ph type="subTitle" idx="1"/>
          </p:nvPr>
        </p:nvSpPr>
        <p:spPr>
          <a:xfrm>
            <a:off x="1447800" y="3429000"/>
            <a:ext cx="7010400" cy="1600200"/>
          </a:xfrm>
        </p:spPr>
        <p:txBody>
          <a:bodyPr/>
          <a:lstStyle>
            <a:lvl1pPr marL="0" indent="0">
              <a:buFont typeface="Wingdings" panose="05000000000000000000" pitchFamily="2" charset="2"/>
              <a:buNone/>
              <a:defRPr sz="2800"/>
            </a:lvl1pPr>
          </a:lstStyle>
          <a:p>
            <a:r>
              <a:rPr lang="zh-CN" altLang="en-US"/>
              <a:t>单击此处编辑母版副标题样式</a:t>
            </a:r>
            <a:endParaRPr lang="zh-CN" altLang="en-US"/>
          </a:p>
        </p:txBody>
      </p:sp>
      <p:sp>
        <p:nvSpPr>
          <p:cNvPr id="10"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11"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12"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E442299-2BDF-4CE3-8F64-651490A43272}"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AA8A9F8-2490-4834-9A2C-4357984640B4}"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AA8A9F8-2490-4834-9A2C-4357984640B4}"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AA8A9F8-2490-4834-9A2C-4357984640B4}"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AA8A9F8-2490-4834-9A2C-4357984640B4}"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AA8A9F8-2490-4834-9A2C-4357984640B4}"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28BB08-9B5F-4830-AC21-AD98C41371F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AA8A9F8-2490-4834-9A2C-4357984640B4}"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AA8A9F8-2490-4834-9A2C-4357984640B4}"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AA8A9F8-2490-4834-9A2C-4357984640B4}"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AA8A9F8-2490-4834-9A2C-4357984640B4}"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AA8A9F8-2490-4834-9A2C-4357984640B4}"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6146" name="AutoShape 7"/>
          <p:cNvSpPr/>
          <p:nvPr/>
        </p:nvSpPr>
        <p:spPr>
          <a:xfrm>
            <a:off x="685800" y="2393950"/>
            <a:ext cx="7772400" cy="109538"/>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alpha val="100000"/>
            </a:scheme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9218"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endParaRPr lang="zh-CN" altLang="en-US"/>
          </a:p>
        </p:txBody>
      </p:sp>
      <p:sp>
        <p:nvSpPr>
          <p:cNvPr id="9219" name="Rectangle 3"/>
          <p:cNvSpPr>
            <a:spLocks noGrp="1" noChangeArrowheads="1"/>
          </p:cNvSpPr>
          <p:nvPr>
            <p:ph type="subTitle" idx="1"/>
          </p:nvPr>
        </p:nvSpPr>
        <p:spPr>
          <a:xfrm>
            <a:off x="1447800" y="3429000"/>
            <a:ext cx="7010400" cy="1600200"/>
          </a:xfrm>
        </p:spPr>
        <p:txBody>
          <a:bodyPr/>
          <a:lstStyle>
            <a:lvl1pPr marL="0" indent="0">
              <a:buFont typeface="Wingdings" panose="05000000000000000000" pitchFamily="2" charset="2"/>
              <a:buNone/>
              <a:defRPr sz="2800"/>
            </a:lvl1pPr>
          </a:lstStyle>
          <a:p>
            <a:r>
              <a:rPr lang="zh-CN" altLang="en-US"/>
              <a:t>单击此处编辑母版副标题样式</a:t>
            </a:r>
            <a:endParaRPr lang="zh-CN" altLang="en-US"/>
          </a:p>
        </p:txBody>
      </p:sp>
      <p:sp>
        <p:nvSpPr>
          <p:cNvPr id="10"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1"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2"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F9EC9C5-F71B-4020-AD98-B29A7B4E26FB}"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28BB08-9B5F-4830-AC21-AD98C41371F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28BB08-9B5F-4830-AC21-AD98C41371F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28BB08-9B5F-4830-AC21-AD98C41371F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28BB08-9B5F-4830-AC21-AD98C41371F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28BB08-9B5F-4830-AC21-AD98C41371F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28BB08-9B5F-4830-AC21-AD98C41371F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28BB08-9B5F-4830-AC21-AD98C41371F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28BB08-9B5F-4830-AC21-AD98C41371F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28BB08-9B5F-4830-AC21-AD98C41371F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28BB08-9B5F-4830-AC21-AD98C41371F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28BB08-9B5F-4830-AC21-AD98C41371F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28BB08-9B5F-4830-AC21-AD98C41371F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28BB08-9B5F-4830-AC21-AD98C41371F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28BB08-9B5F-4830-AC21-AD98C41371F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B28BB08-9B5F-4830-AC21-AD98C41371F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2" Type="http://schemas.openxmlformats.org/officeDocument/2006/relationships/theme" Target="../theme/theme5.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p:sp>
        <p:nvSpPr>
          <p:cNvPr id="1026" name="Rectangle 2"/>
          <p:cNvSpPr>
            <a:spLocks noGrp="1"/>
          </p:cNvSpPr>
          <p:nvPr>
            <p:ph type="title"/>
          </p:nvPr>
        </p:nvSpPr>
        <p:spPr>
          <a:xfrm>
            <a:off x="574675" y="304800"/>
            <a:ext cx="8001000" cy="1216025"/>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1027" name="Rectangle 3"/>
          <p:cNvSpPr>
            <a:spLocks noGrp="1"/>
          </p:cNvSpPr>
          <p:nvPr>
            <p:ph type="body" idx="1"/>
          </p:nvPr>
        </p:nvSpPr>
        <p:spPr>
          <a:xfrm>
            <a:off x="566738" y="1752600"/>
            <a:ext cx="8001000" cy="4267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AutoShape 4"/>
          <p:cNvSpPr/>
          <p:nvPr/>
        </p:nvSpPr>
        <p:spPr>
          <a:xfrm>
            <a:off x="609600" y="1566863"/>
            <a:ext cx="7958138"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alpha val="100000"/>
            </a:scheme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1029" name="Line 5"/>
          <p:cNvSpPr/>
          <p:nvPr/>
        </p:nvSpPr>
        <p:spPr>
          <a:xfrm flipV="1">
            <a:off x="609600" y="6172200"/>
            <a:ext cx="7924800" cy="0"/>
          </a:xfrm>
          <a:prstGeom prst="line">
            <a:avLst/>
          </a:prstGeom>
          <a:ln w="3175" cap="flat" cmpd="sng">
            <a:solidFill>
              <a:schemeClr val="accent2"/>
            </a:solidFill>
            <a:prstDash val="solid"/>
            <a:headEnd type="none" w="med" len="med"/>
            <a:tailEnd type="none" w="med" len="med"/>
          </a:ln>
        </p:spPr>
      </p:sp>
      <p:sp>
        <p:nvSpPr>
          <p:cNvPr id="8198" name="Rectangle 6"/>
          <p:cNvSpPr>
            <a:spLocks noGrp="1" noChangeArrowheads="1"/>
          </p:cNvSpPr>
          <p:nvPr>
            <p:ph type="dt" sz="half" idx="2"/>
          </p:nvPr>
        </p:nvSpPr>
        <p:spPr bwMode="auto">
          <a:xfrm>
            <a:off x="609600" y="6245225"/>
            <a:ext cx="19812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8199" name="Rectangle 7"/>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20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8200" name="Rectangle 8"/>
          <p:cNvSpPr>
            <a:spLocks noGrp="1" noChangeArrowheads="1"/>
          </p:cNvSpPr>
          <p:nvPr>
            <p:ph type="sldNum" sz="quarter" idx="4"/>
          </p:nvPr>
        </p:nvSpPr>
        <p:spPr bwMode="auto">
          <a:xfrm>
            <a:off x="6553200" y="6245225"/>
            <a:ext cx="19812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6B28BB08-9B5F-4830-AC21-AD98C41371F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800">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800">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800">
          <a:solidFill>
            <a:schemeClr val="tx2"/>
          </a:solidFill>
          <a:latin typeface="Verdana" panose="020B0604030504040204" pitchFamily="34" charset="0"/>
          <a:cs typeface="Arial" panose="020B0604020202020204" pitchFamily="34" charset="0"/>
        </a:defRPr>
      </a:lvl5pPr>
      <a:lvl6pPr marL="457200" algn="l" rtl="0" fontAlgn="base">
        <a:spcBef>
          <a:spcPct val="0"/>
        </a:spcBef>
        <a:spcAft>
          <a:spcPct val="0"/>
        </a:spcAft>
        <a:defRPr sz="3800">
          <a:solidFill>
            <a:schemeClr val="tx2"/>
          </a:solidFill>
          <a:latin typeface="Verdana" panose="020B0604030504040204" pitchFamily="34" charset="0"/>
          <a:cs typeface="Arial" panose="020B0604020202020204" pitchFamily="34" charset="0"/>
        </a:defRPr>
      </a:lvl6pPr>
      <a:lvl7pPr marL="914400" algn="l" rtl="0" fontAlgn="base">
        <a:spcBef>
          <a:spcPct val="0"/>
        </a:spcBef>
        <a:spcAft>
          <a:spcPct val="0"/>
        </a:spcAft>
        <a:defRPr sz="3800">
          <a:solidFill>
            <a:schemeClr val="tx2"/>
          </a:solidFill>
          <a:latin typeface="Verdana" panose="020B0604030504040204" pitchFamily="34" charset="0"/>
          <a:cs typeface="Arial" panose="020B0604020202020204" pitchFamily="34" charset="0"/>
        </a:defRPr>
      </a:lvl7pPr>
      <a:lvl8pPr marL="1371600" algn="l" rtl="0" fontAlgn="base">
        <a:spcBef>
          <a:spcPct val="0"/>
        </a:spcBef>
        <a:spcAft>
          <a:spcPct val="0"/>
        </a:spcAft>
        <a:defRPr sz="3800">
          <a:solidFill>
            <a:schemeClr val="tx2"/>
          </a:solidFill>
          <a:latin typeface="Verdana" panose="020B0604030504040204" pitchFamily="34" charset="0"/>
          <a:cs typeface="Arial" panose="020B0604020202020204" pitchFamily="34" charset="0"/>
        </a:defRPr>
      </a:lvl8pPr>
      <a:lvl9pPr marL="1828800" algn="l" rtl="0" fontAlgn="base">
        <a:spcBef>
          <a:spcPct val="0"/>
        </a:spcBef>
        <a:spcAft>
          <a:spcPct val="0"/>
        </a:spcAft>
        <a:defRPr sz="3800">
          <a:solidFill>
            <a:schemeClr val="tx2"/>
          </a:solidFill>
          <a:latin typeface="Verdana" panose="020B0604030504040204" pitchFamily="34" charset="0"/>
          <a:cs typeface="Arial" panose="020B0604020202020204" pitchFamily="34" charset="0"/>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cs typeface="+mn-cs"/>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cs typeface="+mn-cs"/>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cs typeface="+mn-cs"/>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cs typeface="+mn-cs"/>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cs typeface="+mn-cs"/>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p:sp>
        <p:nvSpPr>
          <p:cNvPr id="2050" name="Rectangle 2"/>
          <p:cNvSpPr>
            <a:spLocks noGrp="1"/>
          </p:cNvSpPr>
          <p:nvPr>
            <p:ph type="title"/>
          </p:nvPr>
        </p:nvSpPr>
        <p:spPr>
          <a:xfrm>
            <a:off x="574675" y="304800"/>
            <a:ext cx="8001000" cy="1216025"/>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2051" name="Rectangle 3"/>
          <p:cNvSpPr>
            <a:spLocks noGrp="1"/>
          </p:cNvSpPr>
          <p:nvPr>
            <p:ph type="body" idx="1"/>
          </p:nvPr>
        </p:nvSpPr>
        <p:spPr>
          <a:xfrm>
            <a:off x="566738" y="1752600"/>
            <a:ext cx="8001000" cy="4267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2" name="AutoShape 4"/>
          <p:cNvSpPr/>
          <p:nvPr/>
        </p:nvSpPr>
        <p:spPr>
          <a:xfrm>
            <a:off x="609600" y="1566863"/>
            <a:ext cx="7958138"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alpha val="100000"/>
            </a:scheme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2053" name="Line 5"/>
          <p:cNvSpPr/>
          <p:nvPr/>
        </p:nvSpPr>
        <p:spPr>
          <a:xfrm flipV="1">
            <a:off x="609600" y="6172200"/>
            <a:ext cx="7924800" cy="0"/>
          </a:xfrm>
          <a:prstGeom prst="line">
            <a:avLst/>
          </a:prstGeom>
          <a:ln w="3175" cap="flat" cmpd="sng">
            <a:solidFill>
              <a:schemeClr val="accent2"/>
            </a:solidFill>
            <a:prstDash val="solid"/>
            <a:headEnd type="none" w="med" len="med"/>
            <a:tailEnd type="none" w="med" len="med"/>
          </a:ln>
        </p:spPr>
      </p:sp>
      <p:sp>
        <p:nvSpPr>
          <p:cNvPr id="24582" name="Rectangle 6"/>
          <p:cNvSpPr>
            <a:spLocks noGrp="1" noChangeArrowheads="1"/>
          </p:cNvSpPr>
          <p:nvPr>
            <p:ph type="dt" sz="half" idx="2"/>
          </p:nvPr>
        </p:nvSpPr>
        <p:spPr bwMode="auto">
          <a:xfrm>
            <a:off x="609600" y="6245225"/>
            <a:ext cx="19812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宋体" panose="02010600030101010101" pitchFamily="2" charset="-122"/>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24583" name="Rectangle 7"/>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200">
                <a:ea typeface="宋体" panose="02010600030101010101" pitchFamily="2" charset="-122"/>
                <a:cs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24584" name="Rectangle 8"/>
          <p:cNvSpPr>
            <a:spLocks noGrp="1" noChangeArrowheads="1"/>
          </p:cNvSpPr>
          <p:nvPr>
            <p:ph type="sldNum" sz="quarter" idx="4"/>
          </p:nvPr>
        </p:nvSpPr>
        <p:spPr bwMode="auto">
          <a:xfrm>
            <a:off x="6553200" y="6245225"/>
            <a:ext cx="19812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0209CFF2-9366-44B4-B763-0C02F6808E01}"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p:sp>
        <p:nvSpPr>
          <p:cNvPr id="3074" name="Rectangle 1026"/>
          <p:cNvSpPr>
            <a:spLocks noGrp="1"/>
          </p:cNvSpPr>
          <p:nvPr>
            <p:ph type="title"/>
          </p:nvPr>
        </p:nvSpPr>
        <p:spPr>
          <a:xfrm>
            <a:off x="574675" y="304800"/>
            <a:ext cx="8001000" cy="1216025"/>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3075" name="Rectangle 1027"/>
          <p:cNvSpPr>
            <a:spLocks noGrp="1"/>
          </p:cNvSpPr>
          <p:nvPr>
            <p:ph type="body" idx="1"/>
          </p:nvPr>
        </p:nvSpPr>
        <p:spPr>
          <a:xfrm>
            <a:off x="566738" y="1752600"/>
            <a:ext cx="8001000" cy="4267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076" name="AutoShape 1028"/>
          <p:cNvSpPr/>
          <p:nvPr/>
        </p:nvSpPr>
        <p:spPr>
          <a:xfrm>
            <a:off x="609600" y="1566863"/>
            <a:ext cx="7958138"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alpha val="100000"/>
            </a:scheme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3077" name="Line 1029"/>
          <p:cNvSpPr/>
          <p:nvPr/>
        </p:nvSpPr>
        <p:spPr>
          <a:xfrm flipV="1">
            <a:off x="609600" y="6172200"/>
            <a:ext cx="7924800" cy="0"/>
          </a:xfrm>
          <a:prstGeom prst="line">
            <a:avLst/>
          </a:prstGeom>
          <a:ln w="3175" cap="flat" cmpd="sng">
            <a:solidFill>
              <a:schemeClr val="accent2"/>
            </a:solidFill>
            <a:prstDash val="solid"/>
            <a:headEnd type="none" w="med" len="med"/>
            <a:tailEnd type="none" w="med" len="med"/>
          </a:ln>
        </p:spPr>
      </p:sp>
      <p:sp>
        <p:nvSpPr>
          <p:cNvPr id="172038" name="Rectangle 1030"/>
          <p:cNvSpPr>
            <a:spLocks noGrp="1" noChangeArrowheads="1"/>
          </p:cNvSpPr>
          <p:nvPr>
            <p:ph type="dt" sz="half" idx="2"/>
          </p:nvPr>
        </p:nvSpPr>
        <p:spPr bwMode="auto">
          <a:xfrm>
            <a:off x="609600" y="6245225"/>
            <a:ext cx="19812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宋体" panose="02010600030101010101" pitchFamily="2" charset="-122"/>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172039" name="Rectangle 1031"/>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200">
                <a:ea typeface="宋体" panose="02010600030101010101" pitchFamily="2" charset="-122"/>
                <a:cs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172040" name="Rectangle 1032"/>
          <p:cNvSpPr>
            <a:spLocks noGrp="1" noChangeArrowheads="1"/>
          </p:cNvSpPr>
          <p:nvPr>
            <p:ph type="sldNum" sz="quarter" idx="4"/>
          </p:nvPr>
        </p:nvSpPr>
        <p:spPr bwMode="auto">
          <a:xfrm>
            <a:off x="6553200" y="6245225"/>
            <a:ext cx="19812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32BD49EF-F9E1-47AD-A7DD-B42181B8FE8E}"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p:sp>
        <p:nvSpPr>
          <p:cNvPr id="4098" name="Rectangle 1026"/>
          <p:cNvSpPr>
            <a:spLocks noGrp="1"/>
          </p:cNvSpPr>
          <p:nvPr>
            <p:ph type="title"/>
          </p:nvPr>
        </p:nvSpPr>
        <p:spPr>
          <a:xfrm>
            <a:off x="574675" y="304800"/>
            <a:ext cx="8001000" cy="1216025"/>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4099" name="Rectangle 1027"/>
          <p:cNvSpPr>
            <a:spLocks noGrp="1"/>
          </p:cNvSpPr>
          <p:nvPr>
            <p:ph type="body" idx="1"/>
          </p:nvPr>
        </p:nvSpPr>
        <p:spPr>
          <a:xfrm>
            <a:off x="566738" y="1752600"/>
            <a:ext cx="8001000" cy="4267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00" name="AutoShape 1028"/>
          <p:cNvSpPr/>
          <p:nvPr/>
        </p:nvSpPr>
        <p:spPr>
          <a:xfrm>
            <a:off x="609600" y="1566863"/>
            <a:ext cx="7958138"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alpha val="100000"/>
            </a:scheme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4101" name="Line 1029"/>
          <p:cNvSpPr/>
          <p:nvPr/>
        </p:nvSpPr>
        <p:spPr>
          <a:xfrm flipV="1">
            <a:off x="609600" y="6172200"/>
            <a:ext cx="7924800" cy="0"/>
          </a:xfrm>
          <a:prstGeom prst="line">
            <a:avLst/>
          </a:prstGeom>
          <a:ln w="3175" cap="flat" cmpd="sng">
            <a:solidFill>
              <a:schemeClr val="accent2"/>
            </a:solidFill>
            <a:prstDash val="solid"/>
            <a:headEnd type="none" w="med" len="med"/>
            <a:tailEnd type="none" w="med" len="med"/>
          </a:ln>
        </p:spPr>
      </p:sp>
      <p:sp>
        <p:nvSpPr>
          <p:cNvPr id="178182" name="Rectangle 1030"/>
          <p:cNvSpPr>
            <a:spLocks noGrp="1" noChangeArrowheads="1"/>
          </p:cNvSpPr>
          <p:nvPr>
            <p:ph type="dt" sz="half" idx="2"/>
          </p:nvPr>
        </p:nvSpPr>
        <p:spPr bwMode="auto">
          <a:xfrm>
            <a:off x="609600" y="6245225"/>
            <a:ext cx="19812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宋体" panose="02010600030101010101" pitchFamily="2" charset="-122"/>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178183" name="Rectangle 1031"/>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200">
                <a:ea typeface="宋体" panose="02010600030101010101" pitchFamily="2" charset="-122"/>
                <a:cs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Arial" panose="020B0604020202020204" pitchFamily="34" charset="0"/>
            </a:endParaRPr>
          </a:p>
        </p:txBody>
      </p:sp>
      <p:sp>
        <p:nvSpPr>
          <p:cNvPr id="178184" name="Rectangle 1032"/>
          <p:cNvSpPr>
            <a:spLocks noGrp="1" noChangeArrowheads="1"/>
          </p:cNvSpPr>
          <p:nvPr>
            <p:ph type="sldNum" sz="quarter" idx="4"/>
          </p:nvPr>
        </p:nvSpPr>
        <p:spPr bwMode="auto">
          <a:xfrm>
            <a:off x="6553200" y="6245225"/>
            <a:ext cx="19812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4AA8A9F8-2490-4834-9A2C-4357984640B4}"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p:sp>
        <p:nvSpPr>
          <p:cNvPr id="1026" name="Rectangle 2"/>
          <p:cNvSpPr>
            <a:spLocks noGrp="1"/>
          </p:cNvSpPr>
          <p:nvPr>
            <p:ph type="title"/>
          </p:nvPr>
        </p:nvSpPr>
        <p:spPr>
          <a:xfrm>
            <a:off x="574675" y="304800"/>
            <a:ext cx="8001000" cy="1216025"/>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1027" name="Rectangle 3"/>
          <p:cNvSpPr>
            <a:spLocks noGrp="1"/>
          </p:cNvSpPr>
          <p:nvPr>
            <p:ph type="body" idx="1"/>
          </p:nvPr>
        </p:nvSpPr>
        <p:spPr>
          <a:xfrm>
            <a:off x="566738" y="1752600"/>
            <a:ext cx="8001000" cy="4267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AutoShape 4"/>
          <p:cNvSpPr/>
          <p:nvPr/>
        </p:nvSpPr>
        <p:spPr>
          <a:xfrm>
            <a:off x="609600" y="1566863"/>
            <a:ext cx="7958138" cy="109537"/>
          </a:xfrm>
          <a:custGeom>
            <a:avLst/>
            <a:gdLst/>
            <a:ahLst/>
            <a:cxnLst>
              <a:cxn ang="0">
                <a:pos x="0" y="0"/>
              </a:cxn>
              <a:cxn ang="0">
                <a:pos x="2147483646" y="0"/>
              </a:cxn>
              <a:cxn ang="0">
                <a:pos x="2147483646" y="2147483646"/>
              </a:cxn>
              <a:cxn ang="0">
                <a:pos x="0" y="2147483646"/>
              </a:cxn>
              <a:cxn ang="0">
                <a:pos x="0" y="0"/>
              </a:cxn>
              <a:cxn ang="0">
                <a:pos x="2147483646" y="0"/>
              </a:cxn>
            </a:cxnLst>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alpha val="100000"/>
            </a:schemeClr>
          </a:solidFill>
          <a:ln w="9525" cap="flat" cmpd="sng">
            <a:solidFill>
              <a:schemeClr val="accent2">
                <a:alpha val="100000"/>
              </a:schemeClr>
            </a:solidFill>
            <a:prstDash val="solid"/>
            <a:round/>
            <a:headEnd type="none" w="med" len="med"/>
            <a:tailEnd type="none" w="med" len="med"/>
          </a:ln>
        </p:spPr>
        <p:txBody>
          <a:bodyPr/>
          <a:p>
            <a:endParaRPr lang="zh-CN" altLang="en-US"/>
          </a:p>
        </p:txBody>
      </p:sp>
      <p:sp>
        <p:nvSpPr>
          <p:cNvPr id="1029" name="Line 5"/>
          <p:cNvSpPr/>
          <p:nvPr/>
        </p:nvSpPr>
        <p:spPr>
          <a:xfrm flipV="1">
            <a:off x="609600" y="6172200"/>
            <a:ext cx="7924800" cy="0"/>
          </a:xfrm>
          <a:prstGeom prst="line">
            <a:avLst/>
          </a:prstGeom>
          <a:ln w="3175" cap="flat" cmpd="sng">
            <a:solidFill>
              <a:schemeClr val="accent2"/>
            </a:solidFill>
            <a:prstDash val="solid"/>
            <a:headEnd type="none" w="med" len="med"/>
            <a:tailEnd type="none" w="med" len="med"/>
          </a:ln>
        </p:spPr>
      </p:sp>
      <p:sp>
        <p:nvSpPr>
          <p:cNvPr id="8198" name="Rectangle 6"/>
          <p:cNvSpPr>
            <a:spLocks noGrp="1" noChangeArrowheads="1"/>
          </p:cNvSpPr>
          <p:nvPr>
            <p:ph type="dt" sz="half" idx="2"/>
          </p:nvPr>
        </p:nvSpPr>
        <p:spPr bwMode="auto">
          <a:xfrm>
            <a:off x="609600" y="6245225"/>
            <a:ext cx="19812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8199" name="Rectangle 7"/>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20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8200" name="Rectangle 8"/>
          <p:cNvSpPr>
            <a:spLocks noGrp="1" noChangeArrowheads="1"/>
          </p:cNvSpPr>
          <p:nvPr>
            <p:ph type="sldNum" sz="quarter" idx="4"/>
          </p:nvPr>
        </p:nvSpPr>
        <p:spPr bwMode="auto">
          <a:xfrm>
            <a:off x="6553200" y="6245225"/>
            <a:ext cx="19812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6B28BB08-9B5F-4830-AC21-AD98C41371FF}" type="slidenum">
              <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800">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800">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800">
          <a:solidFill>
            <a:schemeClr val="tx2"/>
          </a:solidFill>
          <a:latin typeface="Verdana" panose="020B0604030504040204" pitchFamily="34" charset="0"/>
          <a:cs typeface="Arial" panose="020B0604020202020204" pitchFamily="34" charset="0"/>
        </a:defRPr>
      </a:lvl5pPr>
      <a:lvl6pPr marL="457200" algn="l" rtl="0" fontAlgn="base">
        <a:spcBef>
          <a:spcPct val="0"/>
        </a:spcBef>
        <a:spcAft>
          <a:spcPct val="0"/>
        </a:spcAft>
        <a:defRPr sz="3800">
          <a:solidFill>
            <a:schemeClr val="tx2"/>
          </a:solidFill>
          <a:latin typeface="Verdana" panose="020B0604030504040204" pitchFamily="34" charset="0"/>
          <a:cs typeface="Arial" panose="020B0604020202020204" pitchFamily="34" charset="0"/>
        </a:defRPr>
      </a:lvl6pPr>
      <a:lvl7pPr marL="914400" algn="l" rtl="0" fontAlgn="base">
        <a:spcBef>
          <a:spcPct val="0"/>
        </a:spcBef>
        <a:spcAft>
          <a:spcPct val="0"/>
        </a:spcAft>
        <a:defRPr sz="3800">
          <a:solidFill>
            <a:schemeClr val="tx2"/>
          </a:solidFill>
          <a:latin typeface="Verdana" panose="020B0604030504040204" pitchFamily="34" charset="0"/>
          <a:cs typeface="Arial" panose="020B0604020202020204" pitchFamily="34" charset="0"/>
        </a:defRPr>
      </a:lvl7pPr>
      <a:lvl8pPr marL="1371600" algn="l" rtl="0" fontAlgn="base">
        <a:spcBef>
          <a:spcPct val="0"/>
        </a:spcBef>
        <a:spcAft>
          <a:spcPct val="0"/>
        </a:spcAft>
        <a:defRPr sz="3800">
          <a:solidFill>
            <a:schemeClr val="tx2"/>
          </a:solidFill>
          <a:latin typeface="Verdana" panose="020B0604030504040204" pitchFamily="34" charset="0"/>
          <a:cs typeface="Arial" panose="020B0604020202020204" pitchFamily="34" charset="0"/>
        </a:defRPr>
      </a:lvl8pPr>
      <a:lvl9pPr marL="1828800" algn="l" rtl="0" fontAlgn="base">
        <a:spcBef>
          <a:spcPct val="0"/>
        </a:spcBef>
        <a:spcAft>
          <a:spcPct val="0"/>
        </a:spcAft>
        <a:defRPr sz="3800">
          <a:solidFill>
            <a:schemeClr val="tx2"/>
          </a:solidFill>
          <a:latin typeface="Verdana" panose="020B0604030504040204" pitchFamily="34" charset="0"/>
          <a:cs typeface="Arial" panose="020B0604020202020204" pitchFamily="34" charset="0"/>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cs typeface="+mn-cs"/>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cs typeface="+mn-cs"/>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cs typeface="+mn-cs"/>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cs typeface="+mn-cs"/>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cs typeface="+mn-cs"/>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hyperlink" Target="format2023.doc" TargetMode="External"/></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2.wmf"/><Relationship Id="rId3" Type="http://schemas.openxmlformats.org/officeDocument/2006/relationships/oleObject" Target="../embeddings/oleObject2.bin"/><Relationship Id="rId2" Type="http://schemas.openxmlformats.org/officeDocument/2006/relationships/image" Target="../media/image1.wmf"/><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image" Target="../media/image4.wmf"/><Relationship Id="rId3" Type="http://schemas.openxmlformats.org/officeDocument/2006/relationships/oleObject" Target="../embeddings/oleObject4.bin"/><Relationship Id="rId2" Type="http://schemas.openxmlformats.org/officeDocument/2006/relationships/image" Target="../media/image3.wmf"/><Relationship Id="rId1"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5.wmf"/><Relationship Id="rId1"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4.vml"/><Relationship Id="rId3" Type="http://schemas.openxmlformats.org/officeDocument/2006/relationships/slideLayout" Target="../slideLayouts/slideLayout7.xml"/><Relationship Id="rId2" Type="http://schemas.openxmlformats.org/officeDocument/2006/relationships/image" Target="../media/image6.wmf"/><Relationship Id="rId1" Type="http://schemas.openxmlformats.org/officeDocument/2006/relationships/oleObject" Target="../embeddings/oleObject6.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mathscinet.ams.org/mathscinet" TargetMode="External"/><Relationship Id="rId2" Type="http://schemas.openxmlformats.org/officeDocument/2006/relationships/hyperlink" Target="http://www.scirus.com/srsapp/" TargetMode="External"/><Relationship Id="rId1" Type="http://schemas.openxmlformats.org/officeDocument/2006/relationships/hyperlink" Target="http://scholar.google.com/"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tongji.cnki.net/" TargetMode="External"/><Relationship Id="rId1" Type="http://schemas.openxmlformats.org/officeDocument/2006/relationships/hyperlink" Target="http://scholar.googl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7.wmf"/><Relationship Id="rId1" Type="http://schemas.openxmlformats.org/officeDocument/2006/relationships/oleObject" Target="../embeddings/oleObject7.bin"/></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7.xml"/><Relationship Id="rId2" Type="http://schemas.openxmlformats.org/officeDocument/2006/relationships/image" Target="../media/image8.wmf"/><Relationship Id="rId1" Type="http://schemas.openxmlformats.org/officeDocument/2006/relationships/oleObject" Target="../embeddings/oleObject8.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2.wmf"/><Relationship Id="rId7" Type="http://schemas.openxmlformats.org/officeDocument/2006/relationships/oleObject" Target="../embeddings/oleObject12.bin"/><Relationship Id="rId6" Type="http://schemas.openxmlformats.org/officeDocument/2006/relationships/image" Target="../media/image11.wmf"/><Relationship Id="rId5" Type="http://schemas.openxmlformats.org/officeDocument/2006/relationships/oleObject" Target="../embeddings/oleObject11.bin"/><Relationship Id="rId4" Type="http://schemas.openxmlformats.org/officeDocument/2006/relationships/image" Target="../media/image10.wmf"/><Relationship Id="rId3" Type="http://schemas.openxmlformats.org/officeDocument/2006/relationships/oleObject" Target="../embeddings/oleObject10.bin"/><Relationship Id="rId2" Type="http://schemas.openxmlformats.org/officeDocument/2006/relationships/image" Target="../media/image9.wmf"/><Relationship Id="rId10" Type="http://schemas.openxmlformats.org/officeDocument/2006/relationships/vmlDrawing" Target="../drawings/vmlDrawing7.vml"/><Relationship Id="rId1" Type="http://schemas.openxmlformats.org/officeDocument/2006/relationships/oleObject" Target="../embeddings/oleObject9.bin"/></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6.wmf"/><Relationship Id="rId7" Type="http://schemas.openxmlformats.org/officeDocument/2006/relationships/oleObject" Target="../embeddings/oleObject16.bin"/><Relationship Id="rId6" Type="http://schemas.openxmlformats.org/officeDocument/2006/relationships/image" Target="../media/image15.wmf"/><Relationship Id="rId5" Type="http://schemas.openxmlformats.org/officeDocument/2006/relationships/oleObject" Target="../embeddings/oleObject15.bin"/><Relationship Id="rId4" Type="http://schemas.openxmlformats.org/officeDocument/2006/relationships/image" Target="../media/image14.wmf"/><Relationship Id="rId3" Type="http://schemas.openxmlformats.org/officeDocument/2006/relationships/oleObject" Target="../embeddings/oleObject14.bin"/><Relationship Id="rId2" Type="http://schemas.openxmlformats.org/officeDocument/2006/relationships/image" Target="../media/image13.wmf"/><Relationship Id="rId10" Type="http://schemas.openxmlformats.org/officeDocument/2006/relationships/vmlDrawing" Target="../drawings/vmlDrawing8.vml"/><Relationship Id="rId1" Type="http://schemas.openxmlformats.org/officeDocument/2006/relationships/oleObject" Target="../embeddings/oleObject13.bin"/></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0.wmf"/><Relationship Id="rId7" Type="http://schemas.openxmlformats.org/officeDocument/2006/relationships/oleObject" Target="../embeddings/oleObject20.bin"/><Relationship Id="rId6" Type="http://schemas.openxmlformats.org/officeDocument/2006/relationships/image" Target="../media/image19.wmf"/><Relationship Id="rId5" Type="http://schemas.openxmlformats.org/officeDocument/2006/relationships/oleObject" Target="../embeddings/oleObject19.bin"/><Relationship Id="rId4" Type="http://schemas.openxmlformats.org/officeDocument/2006/relationships/image" Target="../media/image18.wmf"/><Relationship Id="rId3" Type="http://schemas.openxmlformats.org/officeDocument/2006/relationships/oleObject" Target="../embeddings/oleObject18.bin"/><Relationship Id="rId2" Type="http://schemas.openxmlformats.org/officeDocument/2006/relationships/image" Target="../media/image17.wmf"/><Relationship Id="rId10" Type="http://schemas.openxmlformats.org/officeDocument/2006/relationships/vmlDrawing" Target="../drawings/vmlDrawing9.vml"/><Relationship Id="rId1" Type="http://schemas.openxmlformats.org/officeDocument/2006/relationships/oleObject" Target="../embeddings/oleObject17.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7.xml"/><Relationship Id="rId2" Type="http://schemas.openxmlformats.org/officeDocument/2006/relationships/image" Target="../media/image21.wmf"/><Relationship Id="rId1" Type="http://schemas.openxmlformats.org/officeDocument/2006/relationships/oleObject" Target="../embeddings/oleObject21.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7.xml"/><Relationship Id="rId2" Type="http://schemas.openxmlformats.org/officeDocument/2006/relationships/image" Target="../media/image22.wmf"/><Relationship Id="rId1" Type="http://schemas.openxmlformats.org/officeDocument/2006/relationships/oleObject" Target="../embeddings/oleObject22.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jpeg"/><Relationship Id="rId1" Type="http://schemas.openxmlformats.org/officeDocument/2006/relationships/image" Target="../media/image24.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1"/>
          <p:cNvSpPr txBox="1"/>
          <p:nvPr/>
        </p:nvSpPr>
        <p:spPr>
          <a:xfrm>
            <a:off x="971550" y="692150"/>
            <a:ext cx="4895850" cy="646113"/>
          </a:xfrm>
          <a:prstGeom prst="rect">
            <a:avLst/>
          </a:prstGeom>
          <a:noFill/>
          <a:ln w="9525">
            <a:noFill/>
          </a:ln>
        </p:spPr>
        <p:txBody>
          <a:bodyPr>
            <a:spAutoFit/>
          </a:bodyPr>
          <a:p>
            <a:r>
              <a:rPr lang="zh-CN" altLang="en-US" sz="3600" b="1" dirty="0">
                <a:latin typeface="Verdana" panose="020B0604030504040204" pitchFamily="34" charset="0"/>
              </a:rPr>
              <a:t>重要说明</a:t>
            </a:r>
            <a:endParaRPr lang="zh-CN" altLang="en-US" sz="3600" b="1" dirty="0">
              <a:latin typeface="Verdana" panose="020B0604030504040204" pitchFamily="34" charset="0"/>
            </a:endParaRPr>
          </a:p>
        </p:txBody>
      </p:sp>
      <p:sp>
        <p:nvSpPr>
          <p:cNvPr id="3" name="TextBox 2"/>
          <p:cNvSpPr txBox="1"/>
          <p:nvPr/>
        </p:nvSpPr>
        <p:spPr>
          <a:xfrm>
            <a:off x="591820" y="1628775"/>
            <a:ext cx="7796530" cy="5046345"/>
          </a:xfrm>
          <a:prstGeom prst="rect">
            <a:avLst/>
          </a:prstGeom>
          <a:noFill/>
        </p:spPr>
        <p:txBody>
          <a:bodyPr wrap="square">
            <a:spAutoFit/>
          </a:bodyPr>
          <a:lstStyle/>
          <a:p>
            <a:pPr marR="0" indent="457200" defTabSz="914400">
              <a:lnSpc>
                <a:spcPct val="150000"/>
              </a:lnSpc>
              <a:buClrTx/>
              <a:buSzTx/>
              <a:buFontTx/>
              <a:buNone/>
              <a:defRPr/>
            </a:pPr>
            <a:r>
              <a:rPr kumimoji="0" lang="zh-CN" altLang="en-US" sz="2800" b="1" kern="1200" cap="none" spc="0" normalizeH="0" baseline="0" noProof="0" dirty="0">
                <a:solidFill>
                  <a:srgbClr val="0000FF"/>
                </a:solidFill>
                <a:latin typeface="Verdana" panose="020B0604030504040204" pitchFamily="34" charset="0"/>
                <a:ea typeface="宋体" panose="02010600030101010101" pitchFamily="2" charset="-122"/>
                <a:cs typeface="+mn-cs"/>
              </a:rPr>
              <a:t>本报告借鉴了网络上和同行的许多资料，</a:t>
            </a:r>
            <a:r>
              <a:rPr lang="zh-CN" sz="2800" b="1" noProof="0" dirty="0">
                <a:solidFill>
                  <a:srgbClr val="0000FF"/>
                </a:solidFill>
                <a:sym typeface="+mn-ea"/>
              </a:rPr>
              <a:t>特别是湖北工业大学的赵斌教授，</a:t>
            </a:r>
            <a:r>
              <a:rPr kumimoji="0" lang="zh-CN" sz="2800" b="1" kern="1200" cap="none" spc="0" normalizeH="0" baseline="0" noProof="0" dirty="0">
                <a:solidFill>
                  <a:srgbClr val="0000FF"/>
                </a:solidFill>
                <a:latin typeface="Verdana" panose="020B0604030504040204" pitchFamily="34" charset="0"/>
                <a:ea typeface="宋体" panose="02010600030101010101" pitchFamily="2" charset="-122"/>
                <a:cs typeface="+mn-cs"/>
              </a:rPr>
              <a:t>在此一并致谢。由于是培训授课，我在讲授时会指出来源，</a:t>
            </a:r>
            <a:r>
              <a:rPr kumimoji="0" lang="zh-CN" altLang="en-US" sz="2800" b="1" kern="1200" cap="none" spc="0" normalizeH="0" baseline="0" noProof="0" dirty="0">
                <a:solidFill>
                  <a:srgbClr val="0000FF"/>
                </a:solidFill>
                <a:latin typeface="Verdana" panose="020B0604030504040204" pitchFamily="34" charset="0"/>
                <a:ea typeface="宋体" panose="02010600030101010101" pitchFamily="2" charset="-122"/>
                <a:cs typeface="+mn-cs"/>
              </a:rPr>
              <a:t>后面我不再一一标注，特此说明。</a:t>
            </a:r>
            <a:endParaRPr kumimoji="0" lang="en-US" altLang="zh-CN" sz="2800" b="1" kern="1200" cap="none" spc="0" normalizeH="0" baseline="0" noProof="0" dirty="0">
              <a:solidFill>
                <a:srgbClr val="0000FF"/>
              </a:solidFill>
              <a:latin typeface="Verdana" panose="020B0604030504040204" pitchFamily="34" charset="0"/>
              <a:ea typeface="宋体" panose="02010600030101010101" pitchFamily="2" charset="-122"/>
              <a:cs typeface="+mn-cs"/>
            </a:endParaRPr>
          </a:p>
          <a:p>
            <a:pPr marR="0" indent="457200" defTabSz="914400">
              <a:lnSpc>
                <a:spcPct val="150000"/>
              </a:lnSpc>
              <a:buClrTx/>
              <a:buSzTx/>
              <a:buFontTx/>
              <a:buNone/>
              <a:defRPr/>
            </a:pPr>
            <a:r>
              <a:rPr kumimoji="0" lang="en-US" altLang="zh-CN" sz="2800" b="1" kern="1200" cap="none" spc="0" normalizeH="0" baseline="0" noProof="0" dirty="0">
                <a:solidFill>
                  <a:srgbClr val="0000FF"/>
                </a:solidFill>
                <a:latin typeface="Verdana" panose="020B0604030504040204" pitchFamily="34" charset="0"/>
                <a:ea typeface="宋体" panose="02010600030101010101" pitchFamily="2" charset="-122"/>
                <a:cs typeface="+mn-cs"/>
              </a:rPr>
              <a:t>                               </a:t>
            </a:r>
            <a:endParaRPr kumimoji="0" lang="en-US" altLang="zh-CN" sz="2800" b="1" kern="1200" cap="none" spc="0" normalizeH="0" baseline="0" noProof="0" dirty="0">
              <a:solidFill>
                <a:srgbClr val="0000FF"/>
              </a:solidFill>
              <a:latin typeface="Verdana" panose="020B0604030504040204" pitchFamily="34" charset="0"/>
              <a:ea typeface="宋体" panose="02010600030101010101" pitchFamily="2" charset="-122"/>
              <a:cs typeface="+mn-cs"/>
            </a:endParaRPr>
          </a:p>
          <a:p>
            <a:pPr marR="0" indent="457200" defTabSz="914400">
              <a:lnSpc>
                <a:spcPct val="150000"/>
              </a:lnSpc>
              <a:buClrTx/>
              <a:buSzTx/>
              <a:buFontTx/>
              <a:buNone/>
              <a:defRPr/>
            </a:pPr>
            <a:r>
              <a:rPr kumimoji="0" lang="en-US" altLang="zh-CN" sz="2800" b="1" kern="1200" cap="none" spc="0" normalizeH="0" baseline="0" noProof="0" dirty="0">
                <a:solidFill>
                  <a:srgbClr val="0000FF"/>
                </a:solidFill>
                <a:latin typeface="Verdana" panose="020B0604030504040204" pitchFamily="34" charset="0"/>
                <a:ea typeface="宋体" panose="02010600030101010101" pitchFamily="2" charset="-122"/>
                <a:cs typeface="+mn-cs"/>
              </a:rPr>
              <a:t>                                    </a:t>
            </a:r>
            <a:r>
              <a:rPr kumimoji="0" lang="zh-CN" altLang="en-US" sz="2800" b="1" kern="1200" cap="none" spc="0" normalizeH="0" baseline="0" noProof="0" dirty="0">
                <a:solidFill>
                  <a:srgbClr val="0000FF"/>
                </a:solidFill>
                <a:latin typeface="Verdana" panose="020B0604030504040204" pitchFamily="34" charset="0"/>
                <a:ea typeface="宋体" panose="02010600030101010101" pitchFamily="2" charset="-122"/>
                <a:cs typeface="+mn-cs"/>
              </a:rPr>
              <a:t>张军舰</a:t>
            </a:r>
            <a:endParaRPr kumimoji="0" lang="en-US" altLang="zh-CN" sz="2800" b="1" kern="1200" cap="none" spc="0" normalizeH="0" baseline="0" noProof="0" dirty="0">
              <a:solidFill>
                <a:srgbClr val="0000FF"/>
              </a:solidFill>
              <a:latin typeface="Verdana" panose="020B0604030504040204" pitchFamily="34" charset="0"/>
              <a:ea typeface="宋体" panose="02010600030101010101" pitchFamily="2" charset="-122"/>
              <a:cs typeface="+mn-cs"/>
            </a:endParaRPr>
          </a:p>
          <a:p>
            <a:pPr marR="0" indent="457200" defTabSz="914400">
              <a:lnSpc>
                <a:spcPct val="150000"/>
              </a:lnSpc>
              <a:buClrTx/>
              <a:buSzTx/>
              <a:buFontTx/>
              <a:buNone/>
              <a:defRPr/>
            </a:pPr>
            <a:r>
              <a:rPr kumimoji="0" lang="en-US" altLang="zh-CN" sz="2800" b="1" kern="1200" cap="none" spc="0" normalizeH="0" baseline="0" noProof="0" dirty="0">
                <a:solidFill>
                  <a:srgbClr val="0000FF"/>
                </a:solidFill>
                <a:latin typeface="Verdana" panose="020B0604030504040204" pitchFamily="34" charset="0"/>
                <a:ea typeface="宋体" panose="02010600030101010101" pitchFamily="2" charset="-122"/>
                <a:cs typeface="+mn-cs"/>
              </a:rPr>
              <a:t>                               2024</a:t>
            </a:r>
            <a:r>
              <a:rPr kumimoji="0" lang="zh-CN" altLang="en-US" sz="2800" b="1" kern="1200" cap="none" spc="0" normalizeH="0" baseline="0" noProof="0" dirty="0">
                <a:solidFill>
                  <a:srgbClr val="0000FF"/>
                </a:solidFill>
                <a:latin typeface="Verdana" panose="020B0604030504040204" pitchFamily="34" charset="0"/>
                <a:ea typeface="宋体" panose="02010600030101010101" pitchFamily="2" charset="-122"/>
                <a:cs typeface="+mn-cs"/>
              </a:rPr>
              <a:t>年</a:t>
            </a:r>
            <a:r>
              <a:rPr kumimoji="0" lang="en-US" altLang="zh-CN" sz="2800" b="1" kern="1200" cap="none" spc="0" normalizeH="0" baseline="0" noProof="0" dirty="0">
                <a:solidFill>
                  <a:srgbClr val="0000FF"/>
                </a:solidFill>
                <a:latin typeface="Verdana" panose="020B0604030504040204" pitchFamily="34" charset="0"/>
                <a:ea typeface="宋体" panose="02010600030101010101" pitchFamily="2" charset="-122"/>
                <a:cs typeface="+mn-cs"/>
              </a:rPr>
              <a:t>7</a:t>
            </a:r>
            <a:r>
              <a:rPr kumimoji="0" lang="zh-CN" altLang="en-US" sz="2800" b="1" kern="1200" cap="none" spc="0" normalizeH="0" baseline="0" noProof="0" dirty="0">
                <a:solidFill>
                  <a:srgbClr val="0000FF"/>
                </a:solidFill>
                <a:latin typeface="Verdana" panose="020B0604030504040204" pitchFamily="34" charset="0"/>
                <a:ea typeface="宋体" panose="02010600030101010101" pitchFamily="2" charset="-122"/>
                <a:cs typeface="+mn-cs"/>
              </a:rPr>
              <a:t>月</a:t>
            </a:r>
            <a:r>
              <a:rPr kumimoji="0" lang="en-US" altLang="zh-CN" sz="2800" b="1" kern="1200" cap="none" spc="0" normalizeH="0" baseline="0" noProof="0" dirty="0">
                <a:solidFill>
                  <a:srgbClr val="0000FF"/>
                </a:solidFill>
                <a:latin typeface="Verdana" panose="020B0604030504040204" pitchFamily="34" charset="0"/>
                <a:ea typeface="宋体" panose="02010600030101010101" pitchFamily="2" charset="-122"/>
                <a:cs typeface="+mn-cs"/>
              </a:rPr>
              <a:t>8</a:t>
            </a:r>
            <a:r>
              <a:rPr kumimoji="0" lang="zh-CN" altLang="en-US" sz="2800" b="1" kern="1200" cap="none" spc="0" normalizeH="0" baseline="0" noProof="0" dirty="0">
                <a:solidFill>
                  <a:srgbClr val="0000FF"/>
                </a:solidFill>
                <a:latin typeface="Verdana" panose="020B0604030504040204" pitchFamily="34" charset="0"/>
                <a:ea typeface="宋体" panose="02010600030101010101" pitchFamily="2" charset="-122"/>
                <a:cs typeface="+mn-cs"/>
              </a:rPr>
              <a:t>日</a:t>
            </a:r>
            <a:endParaRPr kumimoji="0" lang="en-US" altLang="zh-CN" sz="2800" b="1" kern="1200" cap="none" spc="0" normalizeH="0" baseline="0" noProof="0" dirty="0">
              <a:solidFill>
                <a:srgbClr val="0000FF"/>
              </a:solidFill>
              <a:latin typeface="Verdana" panose="020B0604030504040204" pitchFamily="34" charset="0"/>
              <a:ea typeface="宋体" panose="02010600030101010101" pitchFamily="2" charset="-122"/>
              <a:cs typeface="+mn-cs"/>
            </a:endParaRPr>
          </a:p>
          <a:p>
            <a:pPr marR="0" defTabSz="914400">
              <a:buClrTx/>
              <a:buSzTx/>
              <a:buFontTx/>
              <a:buNone/>
              <a:defRPr/>
            </a:pPr>
            <a:endParaRPr kumimoji="0" lang="zh-CN" altLang="en-US" sz="2800" kern="1200" cap="none" spc="0" normalizeH="0" baseline="0" noProof="0" dirty="0">
              <a:latin typeface="Verdana" panose="020B0604030504040204" pitchFamily="34" charset="0"/>
              <a:ea typeface="宋体" panose="02010600030101010101"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Text Box 6"/>
          <p:cNvSpPr txBox="1"/>
          <p:nvPr/>
        </p:nvSpPr>
        <p:spPr>
          <a:xfrm>
            <a:off x="611188" y="981075"/>
            <a:ext cx="5184775" cy="583565"/>
          </a:xfrm>
          <a:prstGeom prst="rect">
            <a:avLst/>
          </a:prstGeom>
          <a:noFill/>
          <a:ln w="9525">
            <a:noFill/>
          </a:ln>
        </p:spPr>
        <p:txBody>
          <a:bodyPr>
            <a:spAutoFit/>
          </a:bodyPr>
          <a:p>
            <a:pPr eaLnBrk="1" hangingPunct="1"/>
            <a:r>
              <a:rPr lang="en-US" altLang="zh-CN" sz="3200" b="1" dirty="0">
                <a:solidFill>
                  <a:srgbClr val="FF0000"/>
                </a:solidFill>
                <a:latin typeface="Verdana" panose="020B0604030504040204" pitchFamily="34" charset="0"/>
                <a:ea typeface="新宋体" panose="02010609030101010101" pitchFamily="49" charset="-122"/>
              </a:rPr>
              <a:t>1.5 </a:t>
            </a:r>
            <a:r>
              <a:rPr lang="zh-CN" altLang="en-US" sz="3200" b="1" dirty="0">
                <a:solidFill>
                  <a:srgbClr val="FF0000"/>
                </a:solidFill>
                <a:latin typeface="Verdana" panose="020B0604030504040204" pitchFamily="34" charset="0"/>
                <a:ea typeface="新宋体" panose="02010609030101010101" pitchFamily="49" charset="-122"/>
              </a:rPr>
              <a:t>建模评阅的规则</a:t>
            </a:r>
            <a:endParaRPr lang="zh-CN" altLang="en-US" sz="3200" b="1" dirty="0">
              <a:solidFill>
                <a:srgbClr val="FF0000"/>
              </a:solidFill>
              <a:latin typeface="Verdana" panose="020B0604030504040204" pitchFamily="34" charset="0"/>
              <a:ea typeface="新宋体" panose="02010609030101010101" pitchFamily="49" charset="-122"/>
            </a:endParaRPr>
          </a:p>
        </p:txBody>
      </p:sp>
      <p:sp>
        <p:nvSpPr>
          <p:cNvPr id="11271" name="Text Box 7"/>
          <p:cNvSpPr txBox="1"/>
          <p:nvPr/>
        </p:nvSpPr>
        <p:spPr>
          <a:xfrm>
            <a:off x="313690" y="1557655"/>
            <a:ext cx="8578215" cy="5262245"/>
          </a:xfrm>
          <a:prstGeom prst="rect">
            <a:avLst/>
          </a:prstGeom>
          <a:noFill/>
          <a:ln w="9525">
            <a:noFill/>
          </a:ln>
        </p:spPr>
        <p:txBody>
          <a:bodyPr wrap="square">
            <a:spAutoFit/>
          </a:bodyPr>
          <a:p>
            <a:pPr indent="457200" algn="just" eaLnBrk="1" hangingPunct="1">
              <a:lnSpc>
                <a:spcPct val="150000"/>
              </a:lnSpc>
              <a:spcBef>
                <a:spcPts val="0"/>
              </a:spcBef>
            </a:pPr>
            <a:r>
              <a:rPr lang="zh-CN" altLang="en-US" sz="2800" b="1" dirty="0">
                <a:latin typeface="Verdana" panose="020B0604030504040204" pitchFamily="34" charset="0"/>
                <a:sym typeface="Symbol" panose="05050102010706020507" pitchFamily="18" charset="2"/>
              </a:rPr>
              <a:t>摘要主要看：1)研究问题明确，2)研究方法或模型适当以及结果较好，3)语言规范，逻辑清晰，4)内容完整</a:t>
            </a:r>
            <a:endParaRPr lang="zh-CN" altLang="en-US" sz="2800" b="1" dirty="0">
              <a:latin typeface="Verdana" panose="020B0604030504040204" pitchFamily="34" charset="0"/>
              <a:sym typeface="Symbol" panose="05050102010706020507" pitchFamily="18" charset="2"/>
            </a:endParaRPr>
          </a:p>
          <a:p>
            <a:pPr indent="457200" algn="just" eaLnBrk="1" hangingPunct="1">
              <a:lnSpc>
                <a:spcPct val="150000"/>
              </a:lnSpc>
              <a:spcBef>
                <a:spcPts val="0"/>
              </a:spcBef>
            </a:pPr>
            <a:r>
              <a:rPr lang="zh-CN" altLang="en-US" sz="2800" b="1" dirty="0">
                <a:sym typeface="Symbol" panose="05050102010706020507" pitchFamily="18" charset="2"/>
              </a:rPr>
              <a:t></a:t>
            </a:r>
            <a:r>
              <a:rPr lang="zh-CN" altLang="en-US" sz="2800" b="1" dirty="0">
                <a:latin typeface="Verdana" panose="020B0604030504040204" pitchFamily="34" charset="0"/>
                <a:sym typeface="Symbol" panose="05050102010706020507" pitchFamily="18" charset="2"/>
              </a:rPr>
              <a:t>模型建立、求解及结果分析主要看：1)问题重述不照搬原题，问题分析清晰合理，2)模型假设合理，符号表示规范，3)数学模型描述正确，模型求解方法适当可行，求解过程清晰，结果较好，4)模型检验与误差(灵敏性)分析合理，有分析结果。</a:t>
            </a:r>
            <a:endParaRPr lang="zh-CN" altLang="en-US" sz="2400" b="1" dirty="0">
              <a:latin typeface="Verdana" panose="020B0604030504040204" pitchFamily="34" charset="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strips(downRight)">
                                      <p:cBhvr>
                                        <p:cTn id="7" dur="500"/>
                                        <p:tgtEl>
                                          <p:spTgt spid="11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Text Box 6"/>
          <p:cNvSpPr txBox="1"/>
          <p:nvPr/>
        </p:nvSpPr>
        <p:spPr>
          <a:xfrm>
            <a:off x="611188" y="981075"/>
            <a:ext cx="5184775" cy="583565"/>
          </a:xfrm>
          <a:prstGeom prst="rect">
            <a:avLst/>
          </a:prstGeom>
          <a:noFill/>
          <a:ln w="9525">
            <a:noFill/>
          </a:ln>
        </p:spPr>
        <p:txBody>
          <a:bodyPr>
            <a:spAutoFit/>
          </a:bodyPr>
          <a:p>
            <a:pPr eaLnBrk="1" hangingPunct="1"/>
            <a:r>
              <a:rPr lang="en-US" altLang="zh-CN" sz="3200" b="1" dirty="0">
                <a:solidFill>
                  <a:srgbClr val="FF0000"/>
                </a:solidFill>
                <a:latin typeface="Verdana" panose="020B0604030504040204" pitchFamily="34" charset="0"/>
                <a:ea typeface="新宋体" panose="02010609030101010101" pitchFamily="49" charset="-122"/>
              </a:rPr>
              <a:t>1.5 </a:t>
            </a:r>
            <a:r>
              <a:rPr lang="zh-CN" altLang="en-US" sz="3200" b="1" dirty="0">
                <a:solidFill>
                  <a:srgbClr val="FF0000"/>
                </a:solidFill>
                <a:latin typeface="Verdana" panose="020B0604030504040204" pitchFamily="34" charset="0"/>
                <a:ea typeface="新宋体" panose="02010609030101010101" pitchFamily="49" charset="-122"/>
              </a:rPr>
              <a:t>建模评阅的规则</a:t>
            </a:r>
            <a:endParaRPr lang="zh-CN" altLang="en-US" sz="3200" b="1" dirty="0">
              <a:solidFill>
                <a:srgbClr val="FF0000"/>
              </a:solidFill>
              <a:latin typeface="Verdana" panose="020B0604030504040204" pitchFamily="34" charset="0"/>
              <a:ea typeface="新宋体" panose="02010609030101010101" pitchFamily="49" charset="-122"/>
            </a:endParaRPr>
          </a:p>
        </p:txBody>
      </p:sp>
      <p:sp>
        <p:nvSpPr>
          <p:cNvPr id="11271" name="Text Box 7"/>
          <p:cNvSpPr txBox="1"/>
          <p:nvPr/>
        </p:nvSpPr>
        <p:spPr>
          <a:xfrm>
            <a:off x="313690" y="1557655"/>
            <a:ext cx="8578215" cy="3969385"/>
          </a:xfrm>
          <a:prstGeom prst="rect">
            <a:avLst/>
          </a:prstGeom>
          <a:noFill/>
          <a:ln w="9525">
            <a:noFill/>
          </a:ln>
        </p:spPr>
        <p:txBody>
          <a:bodyPr wrap="square">
            <a:spAutoFit/>
          </a:bodyPr>
          <a:p>
            <a:pPr indent="457200" algn="just" eaLnBrk="1" hangingPunct="1">
              <a:lnSpc>
                <a:spcPct val="150000"/>
              </a:lnSpc>
              <a:spcBef>
                <a:spcPts val="0"/>
              </a:spcBef>
            </a:pPr>
            <a:r>
              <a:rPr lang="zh-CN" altLang="en-US" sz="2400" b="1" dirty="0">
                <a:latin typeface="Verdana" panose="020B0604030504040204" pitchFamily="34" charset="0"/>
                <a:sym typeface="Symbol" panose="05050102010706020507" pitchFamily="18" charset="2"/>
              </a:rPr>
              <a:t>总体印象主要看：1)文字、格式的规范性，2)图表、公式的规范性，3)参考文献及引用的规范性，4)页码标注正确，5)论文总体工作量饱满情况，</a:t>
            </a:r>
            <a:endParaRPr lang="zh-CN" altLang="en-US" sz="2400" b="1" dirty="0">
              <a:latin typeface="Verdana" panose="020B0604030504040204" pitchFamily="34" charset="0"/>
              <a:sym typeface="Symbol" panose="05050102010706020507" pitchFamily="18" charset="2"/>
            </a:endParaRPr>
          </a:p>
          <a:p>
            <a:pPr indent="457200" algn="just" eaLnBrk="1" hangingPunct="1">
              <a:lnSpc>
                <a:spcPct val="150000"/>
              </a:lnSpc>
              <a:spcBef>
                <a:spcPts val="0"/>
              </a:spcBef>
            </a:pPr>
            <a:r>
              <a:rPr lang="zh-CN" altLang="en-US" sz="2400" b="1" dirty="0">
                <a:sym typeface="Symbol" panose="05050102010706020507" pitchFamily="18" charset="2"/>
              </a:rPr>
              <a:t></a:t>
            </a:r>
            <a:r>
              <a:rPr lang="zh-CN" altLang="en-US" sz="2400" b="1" dirty="0">
                <a:latin typeface="Verdana" panose="020B0604030504040204" pitchFamily="34" charset="0"/>
                <a:sym typeface="Symbol" panose="05050102010706020507" pitchFamily="18" charset="2"/>
              </a:rPr>
              <a:t>建模论文的结构与写法：一篇完整的数学建模论文应包括：标题、摘要、问题重述、问题分析、问题假设、符号说明、模型的建立、模型的求解、模型的检验、模型的评价和推广、参考文献、附录(可选),一般为20页左右。</a:t>
            </a:r>
            <a:endParaRPr lang="zh-CN" altLang="en-US" sz="2400" b="1" dirty="0">
              <a:latin typeface="Verdana" panose="020B0604030504040204" pitchFamily="34" charset="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strips(downRight)">
                                      <p:cBhvr>
                                        <p:cTn id="7" dur="500"/>
                                        <p:tgtEl>
                                          <p:spTgt spid="11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Text Box 6"/>
          <p:cNvSpPr txBox="1"/>
          <p:nvPr/>
        </p:nvSpPr>
        <p:spPr>
          <a:xfrm>
            <a:off x="611188" y="981075"/>
            <a:ext cx="5184775" cy="583565"/>
          </a:xfrm>
          <a:prstGeom prst="rect">
            <a:avLst/>
          </a:prstGeom>
          <a:noFill/>
          <a:ln w="9525">
            <a:noFill/>
          </a:ln>
        </p:spPr>
        <p:txBody>
          <a:bodyPr>
            <a:spAutoFit/>
          </a:bodyPr>
          <a:p>
            <a:pPr eaLnBrk="1" hangingPunct="1"/>
            <a:r>
              <a:rPr lang="en-US" altLang="zh-CN" sz="3200" b="1" dirty="0">
                <a:solidFill>
                  <a:srgbClr val="FF0000"/>
                </a:solidFill>
                <a:latin typeface="Verdana" panose="020B0604030504040204" pitchFamily="34" charset="0"/>
                <a:ea typeface="新宋体" panose="02010609030101010101" pitchFamily="49" charset="-122"/>
              </a:rPr>
              <a:t>1.6 </a:t>
            </a:r>
            <a:r>
              <a:rPr lang="zh-CN" altLang="en-US" sz="3200" b="1" dirty="0">
                <a:solidFill>
                  <a:srgbClr val="FF0000"/>
                </a:solidFill>
                <a:latin typeface="Verdana" panose="020B0604030504040204" pitchFamily="34" charset="0"/>
                <a:ea typeface="新宋体" panose="02010609030101010101" pitchFamily="49" charset="-122"/>
              </a:rPr>
              <a:t>目前我校的实际情况</a:t>
            </a:r>
            <a:endParaRPr lang="zh-CN" altLang="en-US" sz="3200" b="1" dirty="0">
              <a:solidFill>
                <a:srgbClr val="FF0000"/>
              </a:solidFill>
              <a:latin typeface="Verdana" panose="020B0604030504040204" pitchFamily="34" charset="0"/>
              <a:ea typeface="新宋体" panose="02010609030101010101" pitchFamily="49" charset="-122"/>
            </a:endParaRPr>
          </a:p>
        </p:txBody>
      </p:sp>
      <p:sp>
        <p:nvSpPr>
          <p:cNvPr id="11271" name="Text Box 7"/>
          <p:cNvSpPr txBox="1"/>
          <p:nvPr/>
        </p:nvSpPr>
        <p:spPr>
          <a:xfrm>
            <a:off x="611188" y="1844358"/>
            <a:ext cx="8280400" cy="4092575"/>
          </a:xfrm>
          <a:prstGeom prst="rect">
            <a:avLst/>
          </a:prstGeom>
          <a:noFill/>
          <a:ln w="9525">
            <a:noFill/>
          </a:ln>
        </p:spPr>
        <p:txBody>
          <a:bodyPr>
            <a:spAutoFit/>
          </a:bodyPr>
          <a:p>
            <a:pPr eaLnBrk="1" hangingPunct="1">
              <a:lnSpc>
                <a:spcPts val="4000"/>
              </a:lnSpc>
              <a:spcBef>
                <a:spcPct val="50000"/>
              </a:spcBef>
            </a:pPr>
            <a:r>
              <a:rPr lang="zh-CN" altLang="en-US" sz="2400" b="1" dirty="0">
                <a:latin typeface="Verdana" panose="020B0604030504040204" pitchFamily="34" charset="0"/>
                <a:sym typeface="Symbol" panose="05050102010706020507" pitchFamily="18" charset="2"/>
              </a:rPr>
              <a:t></a:t>
            </a:r>
            <a:r>
              <a:rPr lang="zh-CN" altLang="en-US" sz="2400" b="1" dirty="0">
                <a:latin typeface="Verdana" panose="020B0604030504040204" pitchFamily="34" charset="0"/>
              </a:rPr>
              <a:t>学生几乎不做论文，没有受到完整的科研训练</a:t>
            </a:r>
            <a:endParaRPr lang="en-US" altLang="zh-CN" sz="2400" b="1" dirty="0">
              <a:latin typeface="Verdana" panose="020B0604030504040204" pitchFamily="34" charset="0"/>
            </a:endParaRPr>
          </a:p>
          <a:p>
            <a:pPr eaLnBrk="1" hangingPunct="1">
              <a:lnSpc>
                <a:spcPts val="4000"/>
              </a:lnSpc>
              <a:spcBef>
                <a:spcPct val="50000"/>
              </a:spcBef>
            </a:pPr>
            <a:r>
              <a:rPr lang="zh-CN" altLang="en-US" sz="2400" b="1" dirty="0">
                <a:latin typeface="Verdana" panose="020B0604030504040204" pitchFamily="34" charset="0"/>
                <a:sym typeface="Symbol" panose="05050102010706020507" pitchFamily="18" charset="2"/>
              </a:rPr>
              <a:t>自我要求的降低，缺乏挑战性</a:t>
            </a:r>
            <a:endParaRPr lang="en-US" altLang="zh-CN" sz="2400" b="1" dirty="0">
              <a:latin typeface="Verdana" panose="020B0604030504040204" pitchFamily="34" charset="0"/>
              <a:sym typeface="Symbol" panose="05050102010706020507" pitchFamily="18" charset="2"/>
            </a:endParaRPr>
          </a:p>
          <a:p>
            <a:pPr eaLnBrk="1" hangingPunct="1">
              <a:lnSpc>
                <a:spcPts val="4000"/>
              </a:lnSpc>
              <a:spcBef>
                <a:spcPct val="50000"/>
              </a:spcBef>
            </a:pPr>
            <a:r>
              <a:rPr lang="zh-CN" altLang="en-US" sz="2400" b="1" dirty="0">
                <a:latin typeface="Verdana" panose="020B0604030504040204" pitchFamily="34" charset="0"/>
                <a:sym typeface="Symbol" panose="05050102010706020507" pitchFamily="18" charset="2"/>
              </a:rPr>
              <a:t>广西区内第一梯队下滑至第二梯队</a:t>
            </a:r>
            <a:endParaRPr lang="en-US" altLang="zh-CN" sz="2400" b="1" dirty="0">
              <a:latin typeface="Verdana" panose="020B0604030504040204" pitchFamily="34" charset="0"/>
              <a:sym typeface="Symbol" panose="05050102010706020507" pitchFamily="18" charset="2"/>
            </a:endParaRPr>
          </a:p>
          <a:p>
            <a:pPr eaLnBrk="1" hangingPunct="1">
              <a:lnSpc>
                <a:spcPts val="4000"/>
              </a:lnSpc>
              <a:spcBef>
                <a:spcPct val="50000"/>
              </a:spcBef>
            </a:pPr>
            <a:r>
              <a:rPr lang="zh-CN" altLang="en-US" sz="2400" b="1" dirty="0">
                <a:latin typeface="Verdana" panose="020B0604030504040204" pitchFamily="34" charset="0"/>
                <a:sym typeface="Symbol" panose="05050102010706020507" pitchFamily="18" charset="2"/>
              </a:rPr>
              <a:t>特别是对写作要求较高的</a:t>
            </a:r>
            <a:r>
              <a:rPr lang="en-US" altLang="zh-CN" sz="2400" b="1" dirty="0">
                <a:latin typeface="Verdana" panose="020B0604030504040204" pitchFamily="34" charset="0"/>
                <a:sym typeface="Symbol" panose="05050102010706020507" pitchFamily="18" charset="2"/>
              </a:rPr>
              <a:t>C</a:t>
            </a:r>
            <a:r>
              <a:rPr lang="zh-CN" altLang="en-US" sz="2400" b="1" dirty="0">
                <a:latin typeface="Verdana" panose="020B0604030504040204" pitchFamily="34" charset="0"/>
                <a:sym typeface="Symbol" panose="05050102010706020507" pitchFamily="18" charset="2"/>
              </a:rPr>
              <a:t>题，由强变弱</a:t>
            </a:r>
            <a:endParaRPr lang="en-US" altLang="zh-CN" sz="2400" b="1" dirty="0">
              <a:latin typeface="Verdana" panose="020B0604030504040204" pitchFamily="34" charset="0"/>
              <a:sym typeface="Symbol" panose="05050102010706020507" pitchFamily="18" charset="2"/>
            </a:endParaRPr>
          </a:p>
          <a:p>
            <a:pPr eaLnBrk="1" hangingPunct="1">
              <a:lnSpc>
                <a:spcPts val="4000"/>
              </a:lnSpc>
              <a:spcBef>
                <a:spcPct val="50000"/>
              </a:spcBef>
            </a:pPr>
            <a:r>
              <a:rPr lang="zh-CN" altLang="en-US" sz="2400" b="1" dirty="0">
                <a:latin typeface="Verdana" panose="020B0604030504040204" pitchFamily="34" charset="0"/>
                <a:sym typeface="Symbol" panose="05050102010706020507" pitchFamily="18" charset="2"/>
              </a:rPr>
              <a:t>国家一等奖的连续缺失</a:t>
            </a:r>
            <a:endParaRPr lang="en-US" altLang="zh-CN" sz="2400" b="1" dirty="0">
              <a:latin typeface="Verdana" panose="020B0604030504040204" pitchFamily="34" charset="0"/>
              <a:sym typeface="Symbol" panose="05050102010706020507" pitchFamily="18" charset="2"/>
            </a:endParaRPr>
          </a:p>
          <a:p>
            <a:pPr eaLnBrk="1" hangingPunct="1">
              <a:lnSpc>
                <a:spcPts val="4000"/>
              </a:lnSpc>
              <a:spcBef>
                <a:spcPct val="50000"/>
              </a:spcBef>
            </a:pPr>
            <a:r>
              <a:rPr lang="zh-CN" altLang="en-US" sz="2400" b="1" dirty="0">
                <a:latin typeface="Verdana" panose="020B0604030504040204" pitchFamily="34" charset="0"/>
                <a:sym typeface="Symbol" panose="05050102010706020507" pitchFamily="18" charset="2"/>
              </a:rPr>
              <a:t></a:t>
            </a:r>
            <a:r>
              <a:rPr lang="zh-CN" altLang="en-US" sz="2400" b="1" dirty="0">
                <a:solidFill>
                  <a:srgbClr val="0000FF"/>
                </a:solidFill>
                <a:latin typeface="Verdana" panose="020B0604030504040204" pitchFamily="34" charset="0"/>
                <a:sym typeface="Symbol" panose="05050102010706020507" pitchFamily="18" charset="2"/>
              </a:rPr>
              <a:t>写作问题是主要原因？</a:t>
            </a:r>
            <a:endParaRPr lang="zh-CN" altLang="en-US" sz="2400" b="1" dirty="0">
              <a:solidFill>
                <a:srgbClr val="0000FF"/>
              </a:solidFill>
              <a:latin typeface="Verdana" panose="020B0604030504040204" pitchFamily="34" charset="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strips(downRight)">
                                      <p:cBhvr>
                                        <p:cTn id="7" dur="500"/>
                                        <p:tgtEl>
                                          <p:spTgt spid="11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4"/>
          <p:cNvSpPr/>
          <p:nvPr/>
        </p:nvSpPr>
        <p:spPr>
          <a:xfrm>
            <a:off x="1785938" y="2000250"/>
            <a:ext cx="6170612" cy="2861310"/>
          </a:xfrm>
          <a:prstGeom prst="rect">
            <a:avLst/>
          </a:prstGeom>
          <a:noFill/>
          <a:ln w="9525">
            <a:noFill/>
          </a:ln>
        </p:spPr>
        <p:txBody>
          <a:bodyPr>
            <a:spAutoFit/>
          </a:bodyPr>
          <a:p>
            <a:pPr algn="ctr" eaLnBrk="1" hangingPunct="1">
              <a:lnSpc>
                <a:spcPct val="150000"/>
              </a:lnSpc>
            </a:pPr>
            <a:r>
              <a:rPr lang="en-US" altLang="zh-CN" sz="6000" b="1" dirty="0">
                <a:solidFill>
                  <a:srgbClr val="FF0000"/>
                </a:solidFill>
                <a:latin typeface="Verdana" panose="020B0604030504040204" pitchFamily="34" charset="0"/>
                <a:ea typeface="新宋体" panose="02010609030101010101" pitchFamily="49" charset="-122"/>
              </a:rPr>
              <a:t>2. </a:t>
            </a:r>
            <a:r>
              <a:rPr lang="zh-CN" sz="6000" b="1" dirty="0">
                <a:solidFill>
                  <a:srgbClr val="FF0000"/>
                </a:solidFill>
                <a:latin typeface="Verdana" panose="020B0604030504040204" pitchFamily="34" charset="0"/>
                <a:ea typeface="新宋体" panose="02010609030101010101" pitchFamily="49" charset="-122"/>
              </a:rPr>
              <a:t>数学建模</a:t>
            </a:r>
            <a:endParaRPr lang="zh-CN" sz="6000" b="1" dirty="0">
              <a:solidFill>
                <a:srgbClr val="FF0000"/>
              </a:solidFill>
              <a:latin typeface="Verdana" panose="020B0604030504040204" pitchFamily="34" charset="0"/>
              <a:ea typeface="新宋体" panose="02010609030101010101" pitchFamily="49" charset="-122"/>
            </a:endParaRPr>
          </a:p>
          <a:p>
            <a:pPr algn="ctr" eaLnBrk="1" hangingPunct="1">
              <a:lnSpc>
                <a:spcPct val="150000"/>
              </a:lnSpc>
            </a:pPr>
            <a:r>
              <a:rPr lang="zh-CN" altLang="en-US" sz="6000" b="1" dirty="0">
                <a:solidFill>
                  <a:srgbClr val="FF0000"/>
                </a:solidFill>
                <a:latin typeface="Verdana" panose="020B0604030504040204" pitchFamily="34" charset="0"/>
                <a:ea typeface="新宋体" panose="02010609030101010101" pitchFamily="49" charset="-122"/>
              </a:rPr>
              <a:t>论文概述</a:t>
            </a:r>
            <a:endParaRPr lang="zh-CN" altLang="en-US" sz="6000" b="1" dirty="0">
              <a:solidFill>
                <a:srgbClr val="FF0000"/>
              </a:solidFill>
              <a:latin typeface="Verdana" panose="020B0604030504040204" pitchFamily="34" charset="0"/>
              <a:ea typeface="新宋体" panose="0201060903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Text Box 6"/>
          <p:cNvSpPr txBox="1"/>
          <p:nvPr/>
        </p:nvSpPr>
        <p:spPr>
          <a:xfrm>
            <a:off x="611188" y="981075"/>
            <a:ext cx="5256212" cy="583565"/>
          </a:xfrm>
          <a:prstGeom prst="rect">
            <a:avLst/>
          </a:prstGeom>
          <a:noFill/>
          <a:ln w="9525">
            <a:noFill/>
          </a:ln>
        </p:spPr>
        <p:txBody>
          <a:bodyPr>
            <a:spAutoFit/>
          </a:bodyPr>
          <a:p>
            <a:pPr eaLnBrk="1" hangingPunct="1"/>
            <a:r>
              <a:rPr lang="en-US" altLang="zh-CN" sz="3200" b="1" dirty="0">
                <a:solidFill>
                  <a:srgbClr val="FF0000"/>
                </a:solidFill>
                <a:latin typeface="Verdana" panose="020B0604030504040204" pitchFamily="34" charset="0"/>
                <a:ea typeface="新宋体" panose="02010609030101010101" pitchFamily="49" charset="-122"/>
              </a:rPr>
              <a:t>2.1 </a:t>
            </a:r>
            <a:r>
              <a:rPr lang="zh-CN" altLang="en-US" sz="3200" b="1" dirty="0">
                <a:solidFill>
                  <a:srgbClr val="FF0000"/>
                </a:solidFill>
                <a:latin typeface="Verdana" panose="020B0604030504040204" pitchFamily="34" charset="0"/>
                <a:ea typeface="新宋体" panose="02010609030101010101" pitchFamily="49" charset="-122"/>
              </a:rPr>
              <a:t>竞赛委员会的规范要求</a:t>
            </a:r>
            <a:endParaRPr lang="zh-CN" altLang="en-US" sz="3200" b="1" dirty="0">
              <a:solidFill>
                <a:srgbClr val="FF0000"/>
              </a:solidFill>
              <a:latin typeface="Verdana" panose="020B0604030504040204" pitchFamily="34" charset="0"/>
              <a:ea typeface="新宋体" panose="02010609030101010101" pitchFamily="49" charset="-122"/>
            </a:endParaRPr>
          </a:p>
        </p:txBody>
      </p:sp>
      <p:sp>
        <p:nvSpPr>
          <p:cNvPr id="3" name="Text Box 7"/>
          <p:cNvSpPr txBox="1"/>
          <p:nvPr/>
        </p:nvSpPr>
        <p:spPr>
          <a:xfrm>
            <a:off x="1115695" y="1844675"/>
            <a:ext cx="6785610" cy="4092575"/>
          </a:xfrm>
          <a:prstGeom prst="rect">
            <a:avLst/>
          </a:prstGeom>
          <a:noFill/>
          <a:ln w="9525">
            <a:noFill/>
          </a:ln>
        </p:spPr>
        <p:txBody>
          <a:bodyPr wrap="square">
            <a:spAutoFit/>
          </a:bodyPr>
          <a:p>
            <a:pPr eaLnBrk="1" hangingPunct="1">
              <a:lnSpc>
                <a:spcPts val="4000"/>
              </a:lnSpc>
              <a:spcBef>
                <a:spcPct val="50000"/>
              </a:spcBef>
            </a:pPr>
            <a:r>
              <a:rPr lang="zh-CN" altLang="en-US" sz="2400" b="1" dirty="0">
                <a:latin typeface="Verdana" panose="020B0604030504040204" pitchFamily="34" charset="0"/>
                <a:sym typeface="Symbol" panose="05050102010706020507" pitchFamily="18" charset="2"/>
              </a:rPr>
              <a:t></a:t>
            </a:r>
            <a:r>
              <a:rPr lang="zh-CN" altLang="en-US" sz="2400" b="1" dirty="0">
                <a:latin typeface="Verdana" panose="020B0604030504040204" pitchFamily="34" charset="0"/>
                <a:sym typeface="Symbol" panose="05050102010706020507" pitchFamily="18" charset="2"/>
                <a:hlinkClick r:id="rId1" action="ppaction://hlinkfile"/>
              </a:rPr>
              <a:t>format2023.doc</a:t>
            </a:r>
            <a:endParaRPr lang="en-US" altLang="zh-CN" sz="2400" b="1" dirty="0">
              <a:latin typeface="Verdana" panose="020B0604030504040204" pitchFamily="34" charset="0"/>
            </a:endParaRPr>
          </a:p>
          <a:p>
            <a:pPr eaLnBrk="1" hangingPunct="1">
              <a:lnSpc>
                <a:spcPts val="4000"/>
              </a:lnSpc>
              <a:spcBef>
                <a:spcPct val="50000"/>
              </a:spcBef>
            </a:pPr>
            <a:r>
              <a:rPr lang="zh-CN" altLang="en-US" sz="2400" b="1" dirty="0">
                <a:latin typeface="Verdana" panose="020B0604030504040204" pitchFamily="34" charset="0"/>
                <a:sym typeface="Symbol" panose="05050102010706020507" pitchFamily="18" charset="2"/>
              </a:rPr>
              <a:t>纸质版论文格式规范</a:t>
            </a:r>
            <a:endParaRPr lang="zh-CN" altLang="en-US" sz="2400" b="1" dirty="0">
              <a:latin typeface="Verdana" panose="020B0604030504040204" pitchFamily="34" charset="0"/>
              <a:sym typeface="Symbol" panose="05050102010706020507" pitchFamily="18" charset="2"/>
            </a:endParaRPr>
          </a:p>
          <a:p>
            <a:pPr eaLnBrk="1" hangingPunct="1">
              <a:lnSpc>
                <a:spcPts val="4000"/>
              </a:lnSpc>
              <a:spcBef>
                <a:spcPct val="50000"/>
              </a:spcBef>
            </a:pPr>
            <a:r>
              <a:rPr lang="zh-CN" altLang="en-US" sz="2400" b="1" dirty="0">
                <a:latin typeface="Verdana" panose="020B0604030504040204" pitchFamily="34" charset="0"/>
                <a:sym typeface="Symbol" panose="05050102010706020507" pitchFamily="18" charset="2"/>
              </a:rPr>
              <a:t>电子版论文格式规范</a:t>
            </a:r>
            <a:endParaRPr lang="zh-CN" altLang="en-US" sz="2400" b="1" dirty="0">
              <a:latin typeface="Verdana" panose="020B0604030504040204" pitchFamily="34" charset="0"/>
              <a:sym typeface="Symbol" panose="05050102010706020507" pitchFamily="18" charset="2"/>
            </a:endParaRPr>
          </a:p>
          <a:p>
            <a:pPr eaLnBrk="1" hangingPunct="1">
              <a:lnSpc>
                <a:spcPts val="4000"/>
              </a:lnSpc>
              <a:spcBef>
                <a:spcPct val="50000"/>
              </a:spcBef>
            </a:pPr>
            <a:r>
              <a:rPr lang="zh-CN" altLang="en-US" sz="2400" b="1" dirty="0">
                <a:latin typeface="Verdana" panose="020B0604030504040204" pitchFamily="34" charset="0"/>
                <a:sym typeface="Symbol" panose="05050102010706020507" pitchFamily="18" charset="2"/>
              </a:rPr>
              <a:t></a:t>
            </a:r>
            <a:r>
              <a:rPr sz="2400" b="1" dirty="0">
                <a:latin typeface="Verdana" panose="020B0604030504040204" pitchFamily="34" charset="0"/>
                <a:sym typeface="Symbol" panose="05050102010706020507" pitchFamily="18" charset="2"/>
              </a:rPr>
              <a:t>本规范的实施与解释</a:t>
            </a:r>
            <a:endParaRPr sz="2400" b="1" dirty="0">
              <a:latin typeface="Verdana" panose="020B0604030504040204" pitchFamily="34" charset="0"/>
              <a:sym typeface="Symbol" panose="05050102010706020507" pitchFamily="18" charset="2"/>
            </a:endParaRPr>
          </a:p>
          <a:p>
            <a:pPr eaLnBrk="1" hangingPunct="1">
              <a:lnSpc>
                <a:spcPts val="4000"/>
              </a:lnSpc>
              <a:spcBef>
                <a:spcPct val="50000"/>
              </a:spcBef>
            </a:pPr>
            <a:r>
              <a:rPr lang="zh-CN" altLang="en-US" sz="2400" b="1" dirty="0">
                <a:latin typeface="Verdana" panose="020B0604030504040204" pitchFamily="34" charset="0"/>
                <a:sym typeface="Symbol" panose="05050102010706020507" pitchFamily="18" charset="2"/>
              </a:rPr>
              <a:t>说明</a:t>
            </a:r>
            <a:endParaRPr lang="en-US" altLang="zh-CN" sz="2400" b="1" dirty="0">
              <a:latin typeface="Verdana" panose="020B0604030504040204" pitchFamily="34" charset="0"/>
              <a:sym typeface="Symbol" panose="05050102010706020507" pitchFamily="18" charset="2"/>
            </a:endParaRPr>
          </a:p>
          <a:p>
            <a:pPr eaLnBrk="1" hangingPunct="1">
              <a:lnSpc>
                <a:spcPts val="4000"/>
              </a:lnSpc>
              <a:spcBef>
                <a:spcPct val="50000"/>
              </a:spcBef>
            </a:pPr>
            <a:r>
              <a:rPr lang="zh-CN" altLang="en-US" sz="2400" b="1" dirty="0">
                <a:latin typeface="Verdana" panose="020B0604030504040204" pitchFamily="34" charset="0"/>
                <a:sym typeface="Symbol" panose="05050102010706020507" pitchFamily="18" charset="2"/>
              </a:rPr>
              <a:t>具体参见文件说明</a:t>
            </a:r>
            <a:endParaRPr lang="zh-CN" altLang="en-US" sz="2400" b="1" dirty="0">
              <a:solidFill>
                <a:srgbClr val="0000FF"/>
              </a:solidFill>
              <a:latin typeface="Verdana" panose="020B0604030504040204" pitchFamily="34" charset="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683260" y="332740"/>
          <a:ext cx="3782695" cy="5620385"/>
        </p:xfrm>
        <a:graphic>
          <a:graphicData uri="http://schemas.openxmlformats.org/presentationml/2006/ole">
            <mc:AlternateContent xmlns:mc="http://schemas.openxmlformats.org/markup-compatibility/2006">
              <mc:Choice xmlns:v="urn:schemas-microsoft-com:vml" Requires="v">
                <p:oleObj spid="_x0000_s3" name="" r:id="rId1" imgW="3779520" imgH="5615940" progId="Paint.Picture">
                  <p:embed/>
                </p:oleObj>
              </mc:Choice>
              <mc:Fallback>
                <p:oleObj name="" r:id="rId1" imgW="3779520" imgH="5615940" progId="Paint.Picture">
                  <p:embed/>
                  <p:pic>
                    <p:nvPicPr>
                      <p:cNvPr id="0" name="图片 2"/>
                      <p:cNvPicPr/>
                      <p:nvPr/>
                    </p:nvPicPr>
                    <p:blipFill>
                      <a:blip r:embed="rId2"/>
                      <a:stretch>
                        <a:fillRect/>
                      </a:stretch>
                    </p:blipFill>
                    <p:spPr>
                      <a:xfrm>
                        <a:off x="683260" y="332740"/>
                        <a:ext cx="3782695" cy="5620385"/>
                      </a:xfrm>
                      <a:prstGeom prst="rect">
                        <a:avLst/>
                      </a:prstGeom>
                    </p:spPr>
                  </p:pic>
                </p:oleObj>
              </mc:Fallback>
            </mc:AlternateContent>
          </a:graphicData>
        </a:graphic>
      </p:graphicFrame>
      <p:graphicFrame>
        <p:nvGraphicFramePr>
          <p:cNvPr id="4" name="对象 3"/>
          <p:cNvGraphicFramePr/>
          <p:nvPr/>
        </p:nvGraphicFramePr>
        <p:xfrm>
          <a:off x="4715510" y="333375"/>
          <a:ext cx="3782695" cy="5688965"/>
        </p:xfrm>
        <a:graphic>
          <a:graphicData uri="http://schemas.openxmlformats.org/presentationml/2006/ole">
            <mc:AlternateContent xmlns:mc="http://schemas.openxmlformats.org/markup-compatibility/2006">
              <mc:Choice xmlns:v="urn:schemas-microsoft-com:vml" Requires="v">
                <p:oleObj spid="_x0000_s5" name="" r:id="rId3" imgW="3779520" imgH="5684520" progId="Paint.Picture">
                  <p:embed/>
                </p:oleObj>
              </mc:Choice>
              <mc:Fallback>
                <p:oleObj name="" r:id="rId3" imgW="3779520" imgH="5684520" progId="Paint.Picture">
                  <p:embed/>
                  <p:pic>
                    <p:nvPicPr>
                      <p:cNvPr id="0" name="图片 4"/>
                      <p:cNvPicPr/>
                      <p:nvPr/>
                    </p:nvPicPr>
                    <p:blipFill>
                      <a:blip r:embed="rId4"/>
                      <a:stretch>
                        <a:fillRect/>
                      </a:stretch>
                    </p:blipFill>
                    <p:spPr>
                      <a:xfrm>
                        <a:off x="4715510" y="333375"/>
                        <a:ext cx="3782695" cy="5688965"/>
                      </a:xfrm>
                      <a:prstGeom prst="rect">
                        <a:avLst/>
                      </a:prstGeom>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683895" y="548640"/>
          <a:ext cx="3813175" cy="5654675"/>
        </p:xfrm>
        <a:graphic>
          <a:graphicData uri="http://schemas.openxmlformats.org/presentationml/2006/ole">
            <mc:AlternateContent xmlns:mc="http://schemas.openxmlformats.org/markup-compatibility/2006">
              <mc:Choice xmlns:v="urn:schemas-microsoft-com:vml" Requires="v">
                <p:oleObj spid="_x0000_s3" name="" r:id="rId1" imgW="3810000" imgH="5650230" progId="Paint.Picture">
                  <p:embed/>
                </p:oleObj>
              </mc:Choice>
              <mc:Fallback>
                <p:oleObj name="" r:id="rId1" imgW="3810000" imgH="5650230" progId="Paint.Picture">
                  <p:embed/>
                  <p:pic>
                    <p:nvPicPr>
                      <p:cNvPr id="0" name="图片 2"/>
                      <p:cNvPicPr/>
                      <p:nvPr/>
                    </p:nvPicPr>
                    <p:blipFill>
                      <a:blip r:embed="rId2"/>
                      <a:stretch>
                        <a:fillRect/>
                      </a:stretch>
                    </p:blipFill>
                    <p:spPr>
                      <a:xfrm>
                        <a:off x="683895" y="548640"/>
                        <a:ext cx="3813175" cy="5654675"/>
                      </a:xfrm>
                      <a:prstGeom prst="rect">
                        <a:avLst/>
                      </a:prstGeom>
                    </p:spPr>
                  </p:pic>
                </p:oleObj>
              </mc:Fallback>
            </mc:AlternateContent>
          </a:graphicData>
        </a:graphic>
      </p:graphicFrame>
      <p:graphicFrame>
        <p:nvGraphicFramePr>
          <p:cNvPr id="4" name="对象 3"/>
          <p:cNvGraphicFramePr/>
          <p:nvPr/>
        </p:nvGraphicFramePr>
        <p:xfrm>
          <a:off x="4860925" y="548640"/>
          <a:ext cx="3870325" cy="5624195"/>
        </p:xfrm>
        <a:graphic>
          <a:graphicData uri="http://schemas.openxmlformats.org/presentationml/2006/ole">
            <mc:AlternateContent xmlns:mc="http://schemas.openxmlformats.org/markup-compatibility/2006">
              <mc:Choice xmlns:v="urn:schemas-microsoft-com:vml" Requires="v">
                <p:oleObj spid="_x0000_s5" name="" r:id="rId3" imgW="3867150" imgH="5619750" progId="Paint.Picture">
                  <p:embed/>
                </p:oleObj>
              </mc:Choice>
              <mc:Fallback>
                <p:oleObj name="" r:id="rId3" imgW="3867150" imgH="5619750" progId="Paint.Picture">
                  <p:embed/>
                  <p:pic>
                    <p:nvPicPr>
                      <p:cNvPr id="0" name="图片 4"/>
                      <p:cNvPicPr/>
                      <p:nvPr/>
                    </p:nvPicPr>
                    <p:blipFill>
                      <a:blip r:embed="rId4"/>
                      <a:stretch>
                        <a:fillRect/>
                      </a:stretch>
                    </p:blipFill>
                    <p:spPr>
                      <a:xfrm>
                        <a:off x="4860925" y="548640"/>
                        <a:ext cx="3870325" cy="5624195"/>
                      </a:xfrm>
                      <a:prstGeom prst="rect">
                        <a:avLst/>
                      </a:prstGeom>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Text Box 6"/>
          <p:cNvSpPr txBox="1"/>
          <p:nvPr/>
        </p:nvSpPr>
        <p:spPr>
          <a:xfrm>
            <a:off x="611188" y="981075"/>
            <a:ext cx="5256212" cy="583565"/>
          </a:xfrm>
          <a:prstGeom prst="rect">
            <a:avLst/>
          </a:prstGeom>
          <a:noFill/>
          <a:ln w="9525">
            <a:noFill/>
          </a:ln>
        </p:spPr>
        <p:txBody>
          <a:bodyPr>
            <a:spAutoFit/>
          </a:bodyPr>
          <a:p>
            <a:pPr eaLnBrk="1" hangingPunct="1"/>
            <a:r>
              <a:rPr lang="zh-CN" altLang="en-US" sz="3200" b="1" dirty="0">
                <a:solidFill>
                  <a:srgbClr val="FF0000"/>
                </a:solidFill>
                <a:latin typeface="Verdana" panose="020B0604030504040204" pitchFamily="34" charset="0"/>
                <a:ea typeface="新宋体" panose="02010609030101010101" pitchFamily="49" charset="-122"/>
              </a:rPr>
              <a:t>2.</a:t>
            </a:r>
            <a:r>
              <a:rPr lang="en-US" altLang="zh-CN" sz="3200" b="1" dirty="0">
                <a:solidFill>
                  <a:srgbClr val="FF0000"/>
                </a:solidFill>
                <a:latin typeface="Verdana" panose="020B0604030504040204" pitchFamily="34" charset="0"/>
                <a:ea typeface="新宋体" panose="02010609030101010101" pitchFamily="49" charset="-122"/>
              </a:rPr>
              <a:t>2</a:t>
            </a:r>
            <a:r>
              <a:rPr lang="zh-CN" altLang="en-US" sz="3200" b="1" dirty="0">
                <a:solidFill>
                  <a:srgbClr val="FF0000"/>
                </a:solidFill>
                <a:latin typeface="Verdana" panose="020B0604030504040204" pitchFamily="34" charset="0"/>
                <a:ea typeface="新宋体" panose="02010609030101010101" pitchFamily="49" charset="-122"/>
              </a:rPr>
              <a:t> 写作要求</a:t>
            </a:r>
            <a:endParaRPr lang="zh-CN" altLang="en-US" sz="3200" b="1" dirty="0">
              <a:solidFill>
                <a:srgbClr val="FF0000"/>
              </a:solidFill>
              <a:latin typeface="Verdana" panose="020B0604030504040204" pitchFamily="34" charset="0"/>
              <a:ea typeface="新宋体" panose="02010609030101010101" pitchFamily="49" charset="-122"/>
            </a:endParaRPr>
          </a:p>
        </p:txBody>
      </p:sp>
      <p:sp>
        <p:nvSpPr>
          <p:cNvPr id="3" name="Text Box 7"/>
          <p:cNvSpPr txBox="1"/>
          <p:nvPr/>
        </p:nvSpPr>
        <p:spPr>
          <a:xfrm>
            <a:off x="611188" y="1844358"/>
            <a:ext cx="8280400" cy="3394710"/>
          </a:xfrm>
          <a:prstGeom prst="rect">
            <a:avLst/>
          </a:prstGeom>
          <a:noFill/>
          <a:ln w="9525">
            <a:noFill/>
          </a:ln>
        </p:spPr>
        <p:txBody>
          <a:bodyPr>
            <a:spAutoFit/>
          </a:bodyPr>
          <a:p>
            <a:pPr eaLnBrk="1" hangingPunct="1">
              <a:lnSpc>
                <a:spcPts val="4000"/>
              </a:lnSpc>
              <a:spcBef>
                <a:spcPct val="50000"/>
              </a:spcBef>
            </a:pPr>
            <a:r>
              <a:rPr lang="zh-CN" altLang="en-US" sz="2400" b="1" dirty="0">
                <a:latin typeface="Verdana" panose="020B0604030504040204" pitchFamily="34" charset="0"/>
                <a:sym typeface="Symbol" panose="05050102010706020507" pitchFamily="18" charset="2"/>
              </a:rPr>
              <a:t></a:t>
            </a:r>
            <a:r>
              <a:rPr lang="zh-CN" altLang="en-US" sz="2400" b="1" dirty="0">
                <a:sym typeface="Symbol" panose="05050102010706020507" pitchFamily="18" charset="2"/>
              </a:rPr>
              <a:t>整体要求</a:t>
            </a:r>
            <a:r>
              <a:rPr lang="zh-CN" altLang="en-US" sz="2400" b="1" dirty="0">
                <a:sym typeface="Symbol" panose="05050102010706020507" pitchFamily="18" charset="2"/>
              </a:rPr>
              <a:t>：</a:t>
            </a:r>
            <a:endParaRPr lang="zh-CN" altLang="en-US" sz="2400" b="1" dirty="0">
              <a:sym typeface="Symbol" panose="05050102010706020507" pitchFamily="18" charset="2"/>
            </a:endParaRPr>
          </a:p>
          <a:p>
            <a:pPr eaLnBrk="1" hangingPunct="1">
              <a:lnSpc>
                <a:spcPts val="4000"/>
              </a:lnSpc>
              <a:spcBef>
                <a:spcPct val="50000"/>
              </a:spcBef>
            </a:pPr>
            <a:r>
              <a:rPr lang="zh-CN" altLang="en-US" sz="2400" b="1" dirty="0">
                <a:sym typeface="Symbol" panose="05050102010706020507" pitchFamily="18" charset="2"/>
              </a:rPr>
              <a:t> </a:t>
            </a:r>
            <a:r>
              <a:rPr lang="en-US" altLang="zh-CN" sz="2400" b="1" dirty="0">
                <a:sym typeface="Symbol" panose="05050102010706020507" pitchFamily="18" charset="2"/>
              </a:rPr>
              <a:t>       </a:t>
            </a:r>
            <a:r>
              <a:rPr lang="zh-CN" altLang="en-US" sz="2400" b="1" dirty="0">
                <a:solidFill>
                  <a:srgbClr val="0000FF"/>
                </a:solidFill>
                <a:sym typeface="Symbol" panose="05050102010706020507" pitchFamily="18" charset="2"/>
              </a:rPr>
              <a:t>结构清晰、层次分明、语言流畅、表述清楚</a:t>
            </a:r>
            <a:endParaRPr lang="zh-CN" altLang="en-US" sz="2400" b="1" dirty="0">
              <a:solidFill>
                <a:srgbClr val="0000FF"/>
              </a:solidFill>
              <a:sym typeface="Symbol" panose="05050102010706020507" pitchFamily="18" charset="2"/>
            </a:endParaRPr>
          </a:p>
          <a:p>
            <a:pPr eaLnBrk="1" hangingPunct="1">
              <a:lnSpc>
                <a:spcPts val="4000"/>
              </a:lnSpc>
              <a:spcBef>
                <a:spcPct val="50000"/>
              </a:spcBef>
            </a:pPr>
            <a:r>
              <a:rPr lang="en-US" altLang="zh-CN" sz="2400" b="1" dirty="0">
                <a:latin typeface="Verdana" panose="020B0604030504040204" pitchFamily="34" charset="0"/>
              </a:rPr>
              <a:t>        </a:t>
            </a:r>
            <a:r>
              <a:rPr lang="zh-CN" altLang="en-US" sz="2400" b="1" dirty="0">
                <a:solidFill>
                  <a:srgbClr val="0000FF"/>
                </a:solidFill>
                <a:latin typeface="Verdana" panose="020B0604030504040204" pitchFamily="34" charset="0"/>
              </a:rPr>
              <a:t>模型合理、结论明确、要点突出、格式规范</a:t>
            </a:r>
            <a:endParaRPr lang="en-US" altLang="zh-CN" sz="2400" b="1" dirty="0">
              <a:latin typeface="Verdana" panose="020B0604030504040204" pitchFamily="34" charset="0"/>
            </a:endParaRPr>
          </a:p>
          <a:p>
            <a:pPr eaLnBrk="1" hangingPunct="1">
              <a:lnSpc>
                <a:spcPts val="4000"/>
              </a:lnSpc>
              <a:spcBef>
                <a:spcPct val="50000"/>
              </a:spcBef>
            </a:pPr>
            <a:r>
              <a:rPr lang="zh-CN" altLang="en-US" sz="2400" b="1" dirty="0">
                <a:latin typeface="Verdana" panose="020B0604030504040204" pitchFamily="34" charset="0"/>
                <a:sym typeface="Symbol" panose="05050102010706020507" pitchFamily="18" charset="2"/>
              </a:rPr>
              <a:t>写作完整性</a:t>
            </a:r>
            <a:r>
              <a:rPr lang="en-US" altLang="zh-CN" sz="2400" b="1" dirty="0">
                <a:latin typeface="Verdana" panose="020B0604030504040204" pitchFamily="34" charset="0"/>
                <a:sym typeface="Symbol" panose="05050102010706020507" pitchFamily="18" charset="2"/>
              </a:rPr>
              <a:t>(</a:t>
            </a:r>
            <a:r>
              <a:rPr lang="zh-CN" altLang="en-US" sz="2400" b="1" dirty="0">
                <a:latin typeface="Verdana" panose="020B0604030504040204" pitchFamily="34" charset="0"/>
                <a:sym typeface="Symbol" panose="05050102010706020507" pitchFamily="18" charset="2"/>
              </a:rPr>
              <a:t>可以根据自己的习惯适当删减或增添</a:t>
            </a:r>
            <a:r>
              <a:rPr lang="en-US" altLang="zh-CN" sz="2400" b="1" dirty="0">
                <a:latin typeface="Verdana" panose="020B0604030504040204" pitchFamily="34" charset="0"/>
                <a:sym typeface="Symbol" panose="05050102010706020507" pitchFamily="18" charset="2"/>
              </a:rPr>
              <a:t>)</a:t>
            </a:r>
            <a:endParaRPr lang="zh-CN" altLang="en-US" sz="2400" b="1" dirty="0">
              <a:latin typeface="Verdana" panose="020B0604030504040204" pitchFamily="34" charset="0"/>
              <a:sym typeface="Symbol" panose="05050102010706020507" pitchFamily="18" charset="2"/>
            </a:endParaRPr>
          </a:p>
          <a:p>
            <a:pPr eaLnBrk="1" hangingPunct="1">
              <a:lnSpc>
                <a:spcPts val="4000"/>
              </a:lnSpc>
              <a:spcBef>
                <a:spcPct val="50000"/>
              </a:spcBef>
            </a:pPr>
            <a:endParaRPr lang="zh-CN" altLang="en-US" sz="2400" b="1" dirty="0">
              <a:solidFill>
                <a:srgbClr val="0000FF"/>
              </a:solidFill>
              <a:latin typeface="Verdana" panose="020B0604030504040204" pitchFamily="34" charset="0"/>
              <a:sym typeface="Symbol" panose="05050102010706020507" pitchFamily="18" charset="2"/>
            </a:endParaRPr>
          </a:p>
        </p:txBody>
      </p:sp>
      <p:graphicFrame>
        <p:nvGraphicFramePr>
          <p:cNvPr id="5" name="对象 4"/>
          <p:cNvGraphicFramePr/>
          <p:nvPr/>
        </p:nvGraphicFramePr>
        <p:xfrm>
          <a:off x="163830" y="4659630"/>
          <a:ext cx="8815705" cy="1887220"/>
        </p:xfrm>
        <a:graphic>
          <a:graphicData uri="http://schemas.openxmlformats.org/presentationml/2006/ole">
            <mc:AlternateContent xmlns:mc="http://schemas.openxmlformats.org/markup-compatibility/2006">
              <mc:Choice xmlns:v="urn:schemas-microsoft-com:vml" Requires="v">
                <p:oleObj spid="_x0000_s6" name="" r:id="rId1" imgW="8808720" imgH="1885950" progId="Paint.Picture">
                  <p:embed/>
                </p:oleObj>
              </mc:Choice>
              <mc:Fallback>
                <p:oleObj name="" r:id="rId1" imgW="8808720" imgH="1885950" progId="Paint.Picture">
                  <p:embed/>
                  <p:pic>
                    <p:nvPicPr>
                      <p:cNvPr id="0" name="图片 5"/>
                      <p:cNvPicPr/>
                      <p:nvPr/>
                    </p:nvPicPr>
                    <p:blipFill>
                      <a:blip r:embed="rId2"/>
                      <a:stretch>
                        <a:fillRect/>
                      </a:stretch>
                    </p:blipFill>
                    <p:spPr>
                      <a:xfrm>
                        <a:off x="163830" y="4659630"/>
                        <a:ext cx="8815705" cy="188722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Text Box 6"/>
          <p:cNvSpPr txBox="1"/>
          <p:nvPr/>
        </p:nvSpPr>
        <p:spPr>
          <a:xfrm>
            <a:off x="611188" y="981075"/>
            <a:ext cx="5256212" cy="583565"/>
          </a:xfrm>
          <a:prstGeom prst="rect">
            <a:avLst/>
          </a:prstGeom>
          <a:noFill/>
          <a:ln w="9525">
            <a:noFill/>
          </a:ln>
        </p:spPr>
        <p:txBody>
          <a:bodyPr>
            <a:spAutoFit/>
          </a:bodyPr>
          <a:p>
            <a:pPr eaLnBrk="1" hangingPunct="1"/>
            <a:r>
              <a:rPr lang="zh-CN" altLang="en-US" sz="3200" b="1" dirty="0">
                <a:solidFill>
                  <a:srgbClr val="FF0000"/>
                </a:solidFill>
                <a:latin typeface="Verdana" panose="020B0604030504040204" pitchFamily="34" charset="0"/>
                <a:ea typeface="新宋体" panose="02010609030101010101" pitchFamily="49" charset="-122"/>
              </a:rPr>
              <a:t>2.</a:t>
            </a:r>
            <a:r>
              <a:rPr lang="en-US" altLang="zh-CN" sz="3200" b="1" dirty="0">
                <a:solidFill>
                  <a:srgbClr val="FF0000"/>
                </a:solidFill>
                <a:latin typeface="Verdana" panose="020B0604030504040204" pitchFamily="34" charset="0"/>
                <a:ea typeface="新宋体" panose="02010609030101010101" pitchFamily="49" charset="-122"/>
              </a:rPr>
              <a:t>3</a:t>
            </a:r>
            <a:r>
              <a:rPr lang="zh-CN" altLang="en-US" sz="3200" b="1" dirty="0">
                <a:solidFill>
                  <a:srgbClr val="FF0000"/>
                </a:solidFill>
                <a:latin typeface="Verdana" panose="020B0604030504040204" pitchFamily="34" charset="0"/>
                <a:ea typeface="新宋体" panose="02010609030101010101" pitchFamily="49" charset="-122"/>
              </a:rPr>
              <a:t> 写论文前的思考和规划</a:t>
            </a:r>
            <a:endParaRPr lang="zh-CN" altLang="en-US" sz="3200" b="1" dirty="0">
              <a:solidFill>
                <a:srgbClr val="FF0000"/>
              </a:solidFill>
              <a:latin typeface="Verdana" panose="020B0604030504040204" pitchFamily="34" charset="0"/>
              <a:ea typeface="新宋体" panose="02010609030101010101" pitchFamily="49" charset="-122"/>
            </a:endParaRPr>
          </a:p>
        </p:txBody>
      </p:sp>
      <p:sp>
        <p:nvSpPr>
          <p:cNvPr id="3" name="Text Box 7"/>
          <p:cNvSpPr txBox="1"/>
          <p:nvPr/>
        </p:nvSpPr>
        <p:spPr>
          <a:xfrm>
            <a:off x="611188" y="1844358"/>
            <a:ext cx="8280400" cy="2696845"/>
          </a:xfrm>
          <a:prstGeom prst="rect">
            <a:avLst/>
          </a:prstGeom>
          <a:noFill/>
          <a:ln w="9525">
            <a:noFill/>
          </a:ln>
        </p:spPr>
        <p:txBody>
          <a:bodyPr>
            <a:spAutoFit/>
          </a:bodyPr>
          <a:p>
            <a:pPr eaLnBrk="1" hangingPunct="1">
              <a:lnSpc>
                <a:spcPts val="4000"/>
              </a:lnSpc>
              <a:spcBef>
                <a:spcPct val="50000"/>
              </a:spcBef>
            </a:pPr>
            <a:r>
              <a:rPr lang="zh-CN" altLang="en-US" sz="2800" b="1" dirty="0">
                <a:latin typeface="Verdana" panose="020B0604030504040204" pitchFamily="34" charset="0"/>
                <a:sym typeface="Symbol" panose="05050102010706020507" pitchFamily="18" charset="2"/>
              </a:rPr>
              <a:t></a:t>
            </a:r>
            <a:r>
              <a:rPr lang="zh-CN" altLang="en-US" sz="2800" b="1" dirty="0">
                <a:solidFill>
                  <a:srgbClr val="0000FF"/>
                </a:solidFill>
                <a:sym typeface="+mn-ea"/>
              </a:rPr>
              <a:t>明确题目意思</a:t>
            </a:r>
            <a:endParaRPr lang="zh-CN" altLang="en-US" sz="2800" b="1" dirty="0">
              <a:sym typeface="Symbol" panose="05050102010706020507" pitchFamily="18" charset="2"/>
            </a:endParaRPr>
          </a:p>
          <a:p>
            <a:pPr eaLnBrk="1" hangingPunct="1">
              <a:lnSpc>
                <a:spcPts val="4000"/>
              </a:lnSpc>
              <a:spcBef>
                <a:spcPct val="50000"/>
              </a:spcBef>
            </a:pPr>
            <a:r>
              <a:rPr lang="zh-CN" altLang="en-US" sz="2400" b="1" dirty="0">
                <a:sym typeface="Symbol" panose="05050102010706020507" pitchFamily="18" charset="2"/>
              </a:rPr>
              <a:t> </a:t>
            </a:r>
            <a:r>
              <a:rPr lang="en-US" altLang="zh-CN" sz="2400" b="1" dirty="0">
                <a:sym typeface="Symbol" panose="05050102010706020507" pitchFamily="18" charset="2"/>
              </a:rPr>
              <a:t>      </a:t>
            </a:r>
            <a:endParaRPr lang="en-US" altLang="zh-CN" sz="2400" b="1" dirty="0">
              <a:latin typeface="Verdana" panose="020B0604030504040204" pitchFamily="34" charset="0"/>
            </a:endParaRPr>
          </a:p>
          <a:p>
            <a:pPr eaLnBrk="1" hangingPunct="1">
              <a:lnSpc>
                <a:spcPts val="4000"/>
              </a:lnSpc>
              <a:spcBef>
                <a:spcPct val="50000"/>
              </a:spcBef>
            </a:pPr>
            <a:r>
              <a:rPr lang="zh-CN" altLang="en-US" sz="2400" b="1" dirty="0">
                <a:latin typeface="Verdana" panose="020B0604030504040204" pitchFamily="34" charset="0"/>
                <a:sym typeface="Symbol" panose="05050102010706020507" pitchFamily="18" charset="2"/>
              </a:rPr>
              <a:t>写作完整性</a:t>
            </a:r>
            <a:endParaRPr lang="zh-CN" altLang="en-US" sz="2400" b="1" dirty="0">
              <a:latin typeface="Verdana" panose="020B0604030504040204" pitchFamily="34" charset="0"/>
              <a:sym typeface="Symbol" panose="05050102010706020507" pitchFamily="18" charset="2"/>
            </a:endParaRPr>
          </a:p>
          <a:p>
            <a:pPr eaLnBrk="1" hangingPunct="1">
              <a:lnSpc>
                <a:spcPts val="4000"/>
              </a:lnSpc>
              <a:spcBef>
                <a:spcPct val="50000"/>
              </a:spcBef>
            </a:pPr>
            <a:endParaRPr lang="zh-CN" altLang="en-US" sz="2400" b="1" dirty="0">
              <a:solidFill>
                <a:srgbClr val="0000FF"/>
              </a:solidFill>
              <a:latin typeface="Verdana" panose="020B0604030504040204" pitchFamily="34" charset="0"/>
              <a:sym typeface="Symbol" panose="05050102010706020507" pitchFamily="18" charset="2"/>
            </a:endParaRPr>
          </a:p>
        </p:txBody>
      </p:sp>
      <p:graphicFrame>
        <p:nvGraphicFramePr>
          <p:cNvPr id="2" name="对象 1"/>
          <p:cNvGraphicFramePr/>
          <p:nvPr/>
        </p:nvGraphicFramePr>
        <p:xfrm>
          <a:off x="506730" y="2867025"/>
          <a:ext cx="8274050" cy="1841500"/>
        </p:xfrm>
        <a:graphic>
          <a:graphicData uri="http://schemas.openxmlformats.org/presentationml/2006/ole">
            <mc:AlternateContent xmlns:mc="http://schemas.openxmlformats.org/markup-compatibility/2006">
              <mc:Choice xmlns:v="urn:schemas-microsoft-com:vml" Requires="v">
                <p:oleObj spid="_x0000_s4" name="" r:id="rId1" imgW="8267700" imgH="1840230" progId="Paint.Picture">
                  <p:embed/>
                </p:oleObj>
              </mc:Choice>
              <mc:Fallback>
                <p:oleObj name="" r:id="rId1" imgW="8267700" imgH="1840230" progId="Paint.Picture">
                  <p:embed/>
                  <p:pic>
                    <p:nvPicPr>
                      <p:cNvPr id="0" name="图片 3"/>
                      <p:cNvPicPr/>
                      <p:nvPr/>
                    </p:nvPicPr>
                    <p:blipFill>
                      <a:blip r:embed="rId2"/>
                      <a:stretch>
                        <a:fillRect/>
                      </a:stretch>
                    </p:blipFill>
                    <p:spPr>
                      <a:xfrm>
                        <a:off x="506730" y="2867025"/>
                        <a:ext cx="8274050" cy="18415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Rectangle 2"/>
          <p:cNvSpPr/>
          <p:nvPr/>
        </p:nvSpPr>
        <p:spPr>
          <a:xfrm>
            <a:off x="682625" y="1819275"/>
            <a:ext cx="5976938" cy="457200"/>
          </a:xfrm>
          <a:prstGeom prst="rect">
            <a:avLst/>
          </a:prstGeom>
          <a:noFill/>
          <a:ln w="9525">
            <a:noFill/>
          </a:ln>
        </p:spPr>
        <p:txBody>
          <a:bodyPr>
            <a:spAutoFit/>
          </a:bodyPr>
          <a:p>
            <a:pPr eaLnBrk="1" hangingPunct="1">
              <a:buFont typeface="Wingdings" panose="05000000000000000000" pitchFamily="2" charset="2"/>
              <a:buChar char="l"/>
            </a:pPr>
            <a:r>
              <a:rPr lang="en-US" altLang="zh-CN" sz="2400" b="1" dirty="0">
                <a:solidFill>
                  <a:srgbClr val="0000FF"/>
                </a:solidFill>
                <a:latin typeface="Verdana" panose="020B0604030504040204" pitchFamily="34" charset="0"/>
                <a:ea typeface="新宋体" panose="02010609030101010101" pitchFamily="49" charset="-122"/>
              </a:rPr>
              <a:t> </a:t>
            </a:r>
            <a:r>
              <a:rPr lang="zh-CN" altLang="en-US" sz="2400" b="1" dirty="0">
                <a:solidFill>
                  <a:srgbClr val="0000FF"/>
                </a:solidFill>
                <a:latin typeface="Verdana" panose="020B0604030504040204" pitchFamily="34" charset="0"/>
                <a:ea typeface="新宋体" panose="02010609030101010101" pitchFamily="49" charset="-122"/>
              </a:rPr>
              <a:t>论文写作前的准备</a:t>
            </a:r>
            <a:endParaRPr lang="zh-CN" altLang="en-US" sz="2400" b="1" dirty="0">
              <a:solidFill>
                <a:srgbClr val="0000FF"/>
              </a:solidFill>
              <a:latin typeface="Verdana" panose="020B0604030504040204" pitchFamily="34" charset="0"/>
              <a:ea typeface="新宋体" panose="02010609030101010101" pitchFamily="49" charset="-122"/>
            </a:endParaRPr>
          </a:p>
        </p:txBody>
      </p:sp>
      <p:sp>
        <p:nvSpPr>
          <p:cNvPr id="16387" name="Text Box 3"/>
          <p:cNvSpPr txBox="1"/>
          <p:nvPr/>
        </p:nvSpPr>
        <p:spPr>
          <a:xfrm>
            <a:off x="827088" y="2420938"/>
            <a:ext cx="6840537" cy="3140075"/>
          </a:xfrm>
          <a:prstGeom prst="rect">
            <a:avLst/>
          </a:prstGeom>
          <a:noFill/>
          <a:ln w="9525">
            <a:noFill/>
          </a:ln>
        </p:spPr>
        <p:txBody>
          <a:bodyPr>
            <a:spAutoFit/>
          </a:bodyPr>
          <a:p>
            <a:pPr eaLnBrk="1" hangingPunct="1">
              <a:lnSpc>
                <a:spcPct val="150000"/>
              </a:lnSpc>
              <a:spcBef>
                <a:spcPct val="75000"/>
              </a:spcBef>
              <a:buClr>
                <a:srgbClr val="FF0000"/>
              </a:buClr>
              <a:buFont typeface="Wingdings" panose="05000000000000000000" pitchFamily="2" charset="2"/>
              <a:buChar char="Ø"/>
            </a:pPr>
            <a:r>
              <a:rPr lang="en-US" altLang="zh-CN" sz="2400" b="1" dirty="0">
                <a:latin typeface="Verdana" panose="020B0604030504040204" pitchFamily="34" charset="0"/>
              </a:rPr>
              <a:t> </a:t>
            </a:r>
            <a:r>
              <a:rPr lang="zh-CN" altLang="en-US" sz="2400" b="1" dirty="0">
                <a:latin typeface="Verdana" panose="020B0604030504040204" pitchFamily="34" charset="0"/>
              </a:rPr>
              <a:t>清楚这篇文章要写什么，反映什么，说明什么</a:t>
            </a:r>
            <a:endParaRPr lang="zh-CN" altLang="en-US" sz="2400" b="1" dirty="0">
              <a:latin typeface="Verdana" panose="020B0604030504040204" pitchFamily="34" charset="0"/>
            </a:endParaRPr>
          </a:p>
          <a:p>
            <a:pPr eaLnBrk="1" hangingPunct="1">
              <a:lnSpc>
                <a:spcPct val="150000"/>
              </a:lnSpc>
              <a:spcBef>
                <a:spcPct val="75000"/>
              </a:spcBef>
              <a:buClr>
                <a:srgbClr val="FF0000"/>
              </a:buClr>
              <a:buFont typeface="Wingdings" panose="05000000000000000000" pitchFamily="2" charset="2"/>
              <a:buChar char="Ø"/>
            </a:pPr>
            <a:r>
              <a:rPr lang="zh-CN" altLang="en-US" sz="2400" b="1" dirty="0">
                <a:latin typeface="Verdana" panose="020B0604030504040204" pitchFamily="34" charset="0"/>
              </a:rPr>
              <a:t> 准备好需要的所有图、表  </a:t>
            </a:r>
            <a:endParaRPr lang="zh-CN" altLang="en-US" sz="2400" b="1" dirty="0">
              <a:latin typeface="Verdana" panose="020B0604030504040204" pitchFamily="34" charset="0"/>
            </a:endParaRPr>
          </a:p>
          <a:p>
            <a:pPr eaLnBrk="1" hangingPunct="1">
              <a:lnSpc>
                <a:spcPct val="150000"/>
              </a:lnSpc>
              <a:spcBef>
                <a:spcPct val="75000"/>
              </a:spcBef>
              <a:buClr>
                <a:srgbClr val="FF0000"/>
              </a:buClr>
              <a:buFont typeface="Wingdings" panose="05000000000000000000" pitchFamily="2" charset="2"/>
              <a:buChar char="Ø"/>
            </a:pPr>
            <a:r>
              <a:rPr lang="zh-CN" altLang="en-US" sz="2400" b="1" dirty="0">
                <a:latin typeface="Verdana" panose="020B0604030504040204" pitchFamily="34" charset="0"/>
              </a:rPr>
              <a:t> 当有某个想法时，随时记下来</a:t>
            </a:r>
            <a:endParaRPr lang="zh-CN" altLang="en-US" sz="2400" b="1" dirty="0">
              <a:latin typeface="Verdana" panose="020B0604030504040204" pitchFamily="34" charset="0"/>
            </a:endParaRPr>
          </a:p>
          <a:p>
            <a:pPr eaLnBrk="1" hangingPunct="1">
              <a:lnSpc>
                <a:spcPct val="150000"/>
              </a:lnSpc>
              <a:spcBef>
                <a:spcPct val="75000"/>
              </a:spcBef>
              <a:buClr>
                <a:srgbClr val="FF0000"/>
              </a:buClr>
              <a:buFont typeface="Wingdings" panose="05000000000000000000" pitchFamily="2" charset="2"/>
              <a:buChar char="Ø"/>
            </a:pPr>
            <a:r>
              <a:rPr lang="zh-CN" altLang="en-US" sz="2400" b="1" dirty="0">
                <a:latin typeface="Verdana" panose="020B0604030504040204" pitchFamily="34" charset="0"/>
              </a:rPr>
              <a:t> 拟定文章提纲</a:t>
            </a:r>
            <a:endParaRPr lang="zh-CN" altLang="en-US" sz="24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6387">
                                            <p:txEl>
                                              <p:charRg st="0" end="22"/>
                                            </p:txEl>
                                          </p:spTgt>
                                        </p:tgtEl>
                                        <p:attrNameLst>
                                          <p:attrName>style.visibility</p:attrName>
                                        </p:attrNameLst>
                                      </p:cBhvr>
                                      <p:to>
                                        <p:strVal val="visible"/>
                                      </p:to>
                                    </p:set>
                                    <p:animEffect transition="in" filter="strips(downRight)">
                                      <p:cBhvr>
                                        <p:cTn id="7" dur="500"/>
                                        <p:tgtEl>
                                          <p:spTgt spid="16387">
                                            <p:txEl>
                                              <p:charRg st="0" end="2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6387">
                                            <p:txEl>
                                              <p:charRg st="22" end="37"/>
                                            </p:txEl>
                                          </p:spTgt>
                                        </p:tgtEl>
                                        <p:attrNameLst>
                                          <p:attrName>style.visibility</p:attrName>
                                        </p:attrNameLst>
                                      </p:cBhvr>
                                      <p:to>
                                        <p:strVal val="visible"/>
                                      </p:to>
                                    </p:set>
                                    <p:animEffect transition="in" filter="strips(downRight)">
                                      <p:cBhvr>
                                        <p:cTn id="12" dur="500"/>
                                        <p:tgtEl>
                                          <p:spTgt spid="16387">
                                            <p:txEl>
                                              <p:charRg st="22" end="3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6387">
                                            <p:txEl>
                                              <p:charRg st="37" end="52"/>
                                            </p:txEl>
                                          </p:spTgt>
                                        </p:tgtEl>
                                        <p:attrNameLst>
                                          <p:attrName>style.visibility</p:attrName>
                                        </p:attrNameLst>
                                      </p:cBhvr>
                                      <p:to>
                                        <p:strVal val="visible"/>
                                      </p:to>
                                    </p:set>
                                    <p:animEffect transition="in" filter="strips(downRight)">
                                      <p:cBhvr>
                                        <p:cTn id="17" dur="500"/>
                                        <p:tgtEl>
                                          <p:spTgt spid="16387">
                                            <p:txEl>
                                              <p:charRg st="37" end="5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6387">
                                            <p:txEl>
                                              <p:charRg st="52" end="60"/>
                                            </p:txEl>
                                          </p:spTgt>
                                        </p:tgtEl>
                                        <p:attrNameLst>
                                          <p:attrName>style.visibility</p:attrName>
                                        </p:attrNameLst>
                                      </p:cBhvr>
                                      <p:to>
                                        <p:strVal val="visible"/>
                                      </p:to>
                                    </p:set>
                                    <p:animEffect transition="in" filter="strips(downRight)">
                                      <p:cBhvr>
                                        <p:cTn id="22" dur="500"/>
                                        <p:tgtEl>
                                          <p:spTgt spid="16387">
                                            <p:txEl>
                                              <p:charRg st="52" end="6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Text Box 4"/>
          <p:cNvSpPr txBox="1"/>
          <p:nvPr/>
        </p:nvSpPr>
        <p:spPr>
          <a:xfrm>
            <a:off x="1187450" y="1700213"/>
            <a:ext cx="5400675" cy="3969385"/>
          </a:xfrm>
          <a:prstGeom prst="rect">
            <a:avLst/>
          </a:prstGeom>
          <a:noFill/>
          <a:ln w="9525">
            <a:noFill/>
          </a:ln>
        </p:spPr>
        <p:txBody>
          <a:bodyPr>
            <a:spAutoFit/>
          </a:bodyPr>
          <a:p>
            <a:pPr marL="457200" indent="-457200" algn="just" eaLnBrk="1" hangingPunct="1">
              <a:lnSpc>
                <a:spcPct val="150000"/>
              </a:lnSpc>
              <a:buAutoNum type="arabicPeriod"/>
            </a:pPr>
            <a:r>
              <a:rPr lang="zh-CN" altLang="en-US" sz="2800" b="1" dirty="0">
                <a:latin typeface="Arial" panose="020B0604020202020204" pitchFamily="34" charset="0"/>
              </a:rPr>
              <a:t>为什么？</a:t>
            </a:r>
            <a:endParaRPr lang="en-US" altLang="zh-CN" sz="2800" b="1" dirty="0">
              <a:latin typeface="Arial" panose="020B0604020202020204" pitchFamily="34" charset="0"/>
            </a:endParaRPr>
          </a:p>
          <a:p>
            <a:pPr marL="457200" indent="-457200" algn="just" eaLnBrk="1" hangingPunct="1">
              <a:lnSpc>
                <a:spcPct val="150000"/>
              </a:lnSpc>
              <a:buAutoNum type="arabicPeriod"/>
            </a:pPr>
            <a:r>
              <a:rPr lang="zh-CN" altLang="en-US" sz="2800" b="1" dirty="0">
                <a:latin typeface="Arial" panose="020B0604020202020204" pitchFamily="34" charset="0"/>
              </a:rPr>
              <a:t>数学建模论文概述</a:t>
            </a:r>
            <a:endParaRPr lang="en-US" altLang="zh-CN" sz="2800" b="1" dirty="0">
              <a:latin typeface="Arial" panose="020B0604020202020204" pitchFamily="34" charset="0"/>
            </a:endParaRPr>
          </a:p>
          <a:p>
            <a:pPr marL="457200" indent="-457200" algn="just" eaLnBrk="1" hangingPunct="1">
              <a:lnSpc>
                <a:spcPct val="150000"/>
              </a:lnSpc>
              <a:buAutoNum type="arabicPeriod"/>
            </a:pPr>
            <a:r>
              <a:rPr lang="zh-CN" altLang="en-US" sz="2800" b="1" dirty="0">
                <a:latin typeface="Arial" panose="020B0604020202020204" pitchFamily="34" charset="0"/>
              </a:rPr>
              <a:t>标题和摘要页</a:t>
            </a:r>
            <a:endParaRPr lang="en-US" altLang="zh-CN" sz="2800" b="1" dirty="0">
              <a:latin typeface="Arial" panose="020B0604020202020204" pitchFamily="34" charset="0"/>
            </a:endParaRPr>
          </a:p>
          <a:p>
            <a:pPr marL="457200" indent="-457200" algn="just" eaLnBrk="1" hangingPunct="1">
              <a:lnSpc>
                <a:spcPct val="150000"/>
              </a:lnSpc>
              <a:buAutoNum type="arabicPeriod"/>
            </a:pPr>
            <a:r>
              <a:rPr lang="zh-CN" altLang="en-US" sz="2800" b="1" dirty="0">
                <a:latin typeface="Arial" panose="020B0604020202020204" pitchFamily="34" charset="0"/>
              </a:rPr>
              <a:t>正文</a:t>
            </a:r>
            <a:endParaRPr lang="en-US" altLang="zh-CN" sz="2800" b="1" dirty="0">
              <a:latin typeface="Arial" panose="020B0604020202020204" pitchFamily="34" charset="0"/>
            </a:endParaRPr>
          </a:p>
          <a:p>
            <a:pPr marL="457200" indent="-457200" algn="just" eaLnBrk="1" hangingPunct="1">
              <a:lnSpc>
                <a:spcPct val="150000"/>
              </a:lnSpc>
              <a:buAutoNum type="arabicPeriod"/>
            </a:pPr>
            <a:r>
              <a:rPr lang="zh-CN" altLang="en-US" sz="2800" b="1" dirty="0">
                <a:latin typeface="Arial" panose="020B0604020202020204" pitchFamily="34" charset="0"/>
              </a:rPr>
              <a:t>参考文献</a:t>
            </a:r>
            <a:endParaRPr lang="zh-CN" altLang="en-US" sz="2800" b="1" dirty="0">
              <a:latin typeface="Arial" panose="020B0604020202020204" pitchFamily="34" charset="0"/>
            </a:endParaRPr>
          </a:p>
          <a:p>
            <a:pPr marL="457200" indent="-457200" algn="just" eaLnBrk="1" hangingPunct="1">
              <a:lnSpc>
                <a:spcPct val="150000"/>
              </a:lnSpc>
              <a:buAutoNum type="arabicPeriod"/>
            </a:pPr>
            <a:r>
              <a:rPr lang="zh-CN" altLang="en-US" sz="2800" b="1" dirty="0">
                <a:latin typeface="Arial" panose="020B0604020202020204" pitchFamily="34" charset="0"/>
              </a:rPr>
              <a:t>附录</a:t>
            </a:r>
            <a:endParaRPr lang="zh-CN" altLang="en-US" sz="2800" b="1" dirty="0">
              <a:latin typeface="Arial" panose="020B0604020202020204" pitchFamily="34" charset="0"/>
            </a:endParaRPr>
          </a:p>
        </p:txBody>
      </p:sp>
      <p:sp>
        <p:nvSpPr>
          <p:cNvPr id="4" name="Rectangle 2"/>
          <p:cNvSpPr txBox="1">
            <a:spLocks noChangeArrowheads="1"/>
          </p:cNvSpPr>
          <p:nvPr/>
        </p:nvSpPr>
        <p:spPr>
          <a:xfrm>
            <a:off x="642938" y="785813"/>
            <a:ext cx="7772400" cy="1371600"/>
          </a:xfrm>
          <a:prstGeom prst="rect">
            <a:avLst/>
          </a:prstGeom>
        </p:spPr>
        <p:txBody>
          <a:bodyPr/>
          <a:lstStyle/>
          <a:p>
            <a:pPr marR="0" defTabSz="914400" eaLnBrk="1" hangingPunct="1">
              <a:buClrTx/>
              <a:buSzTx/>
              <a:buFontTx/>
              <a:buNone/>
              <a:defRPr/>
            </a:pPr>
            <a:r>
              <a:rPr kumimoji="0" lang="zh-CN" altLang="en-US" sz="3800" b="1" kern="0" cap="none" spc="0" normalizeH="0" baseline="0" noProof="0" dirty="0">
                <a:solidFill>
                  <a:schemeClr val="tx2"/>
                </a:solidFill>
                <a:latin typeface="+mj-lt"/>
                <a:ea typeface="宋体" panose="02010600030101010101" pitchFamily="2" charset="-122"/>
                <a:cs typeface="+mj-cs"/>
              </a:rPr>
              <a:t>数学建模论文写作</a:t>
            </a:r>
            <a:endParaRPr kumimoji="0" lang="zh-CN" altLang="en-US" sz="3800" b="1" kern="0" cap="none" spc="0" normalizeH="0" baseline="0" noProof="0" dirty="0">
              <a:solidFill>
                <a:schemeClr val="tx2"/>
              </a:solidFill>
              <a:latin typeface="+mj-lt"/>
              <a:ea typeface="宋体" panose="02010600030101010101" pitchFamily="2" charset="-122"/>
              <a:cs typeface="+mj-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Text Box 3"/>
          <p:cNvSpPr txBox="1"/>
          <p:nvPr/>
        </p:nvSpPr>
        <p:spPr>
          <a:xfrm>
            <a:off x="611188" y="981075"/>
            <a:ext cx="4556125" cy="583565"/>
          </a:xfrm>
          <a:prstGeom prst="rect">
            <a:avLst/>
          </a:prstGeom>
          <a:noFill/>
          <a:ln w="9525">
            <a:noFill/>
          </a:ln>
        </p:spPr>
        <p:txBody>
          <a:bodyPr>
            <a:spAutoFit/>
          </a:bodyPr>
          <a:p>
            <a:pPr eaLnBrk="1" hangingPunct="1"/>
            <a:r>
              <a:rPr lang="en-US" altLang="zh-CN" sz="3200" b="1" dirty="0">
                <a:solidFill>
                  <a:srgbClr val="FF0000"/>
                </a:solidFill>
                <a:latin typeface="Verdana" panose="020B0604030504040204" pitchFamily="34" charset="0"/>
                <a:ea typeface="新宋体" panose="02010609030101010101" pitchFamily="49" charset="-122"/>
              </a:rPr>
              <a:t>2.4 </a:t>
            </a:r>
            <a:r>
              <a:rPr lang="zh-CN" altLang="en-US" sz="3200" b="1" dirty="0">
                <a:solidFill>
                  <a:srgbClr val="FF0000"/>
                </a:solidFill>
                <a:latin typeface="Verdana" panose="020B0604030504040204" pitchFamily="34" charset="0"/>
                <a:ea typeface="新宋体" panose="02010609030101010101" pitchFamily="49" charset="-122"/>
              </a:rPr>
              <a:t>高质量</a:t>
            </a:r>
            <a:r>
              <a:rPr lang="zh-CN" altLang="en-US" sz="3200" b="1" dirty="0">
                <a:solidFill>
                  <a:srgbClr val="FF0000"/>
                </a:solidFill>
                <a:latin typeface="Verdana" panose="020B0604030504040204" pitchFamily="34" charset="0"/>
                <a:ea typeface="新宋体" panose="02010609030101010101" pitchFamily="49" charset="-122"/>
              </a:rPr>
              <a:t>论文的特征</a:t>
            </a:r>
            <a:endParaRPr lang="zh-CN" altLang="en-US" sz="3200" b="1" dirty="0">
              <a:solidFill>
                <a:srgbClr val="FF0000"/>
              </a:solidFill>
              <a:latin typeface="Verdana" panose="020B0604030504040204" pitchFamily="34" charset="0"/>
              <a:ea typeface="新宋体" panose="02010609030101010101" pitchFamily="49" charset="-122"/>
            </a:endParaRPr>
          </a:p>
        </p:txBody>
      </p:sp>
      <p:sp>
        <p:nvSpPr>
          <p:cNvPr id="29699" name="Text Box 4"/>
          <p:cNvSpPr txBox="1"/>
          <p:nvPr/>
        </p:nvSpPr>
        <p:spPr>
          <a:xfrm>
            <a:off x="1331913" y="2060575"/>
            <a:ext cx="6192837" cy="3560763"/>
          </a:xfrm>
          <a:prstGeom prst="rect">
            <a:avLst/>
          </a:prstGeom>
          <a:noFill/>
          <a:ln w="9525">
            <a:noFill/>
          </a:ln>
        </p:spPr>
        <p:txBody>
          <a:bodyPr>
            <a:spAutoFit/>
          </a:bodyPr>
          <a:p>
            <a:pPr eaLnBrk="1" hangingPunct="1">
              <a:lnSpc>
                <a:spcPct val="200000"/>
              </a:lnSpc>
              <a:spcBef>
                <a:spcPct val="50000"/>
              </a:spcBef>
              <a:buClr>
                <a:srgbClr val="FF0000"/>
              </a:buClr>
              <a:buFont typeface="Wingdings" panose="05000000000000000000" pitchFamily="2" charset="2"/>
              <a:buChar char="Ø"/>
            </a:pPr>
            <a:r>
              <a:rPr lang="en-US" altLang="zh-CN" sz="2400" b="1" dirty="0">
                <a:latin typeface="Verdana" panose="020B0604030504040204" pitchFamily="34" charset="0"/>
              </a:rPr>
              <a:t> </a:t>
            </a:r>
            <a:r>
              <a:rPr lang="zh-CN" altLang="en-US" sz="2400" b="1" dirty="0">
                <a:latin typeface="Verdana" panose="020B0604030504040204" pitchFamily="34" charset="0"/>
              </a:rPr>
              <a:t>科学性</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 创新性</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 逻辑性</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 有效性</a:t>
            </a:r>
            <a:endParaRPr lang="zh-CN" altLang="en-US" sz="2400" b="1" dirty="0">
              <a:latin typeface="Verdana" panose="020B0604030504040204" pitchFamily="34" charset="0"/>
            </a:endParaRPr>
          </a:p>
        </p:txBody>
      </p:sp>
      <p:sp>
        <p:nvSpPr>
          <p:cNvPr id="26629" name="Text Box 5"/>
          <p:cNvSpPr txBox="1"/>
          <p:nvPr/>
        </p:nvSpPr>
        <p:spPr>
          <a:xfrm>
            <a:off x="2771775" y="2349500"/>
            <a:ext cx="4268788" cy="457200"/>
          </a:xfrm>
          <a:prstGeom prst="rect">
            <a:avLst/>
          </a:prstGeom>
          <a:noFill/>
          <a:ln w="9525">
            <a:noFill/>
          </a:ln>
        </p:spPr>
        <p:txBody>
          <a:bodyPr>
            <a:spAutoFit/>
          </a:bodyPr>
          <a:p>
            <a:pPr eaLnBrk="1" hangingPunct="1"/>
            <a:r>
              <a:rPr lang="en-US" altLang="zh-CN" sz="2400" b="1" dirty="0">
                <a:latin typeface="Verdana" panose="020B0604030504040204" pitchFamily="34" charset="0"/>
              </a:rPr>
              <a:t>—— </a:t>
            </a:r>
            <a:r>
              <a:rPr lang="zh-CN" altLang="en-US" sz="2400" b="1" dirty="0">
                <a:latin typeface="Verdana" panose="020B0604030504040204" pitchFamily="34" charset="0"/>
              </a:rPr>
              <a:t>方法论上的特征</a:t>
            </a:r>
            <a:endParaRPr lang="zh-CN" altLang="en-US" sz="2400" b="1" dirty="0">
              <a:latin typeface="Verdana" panose="020B0604030504040204" pitchFamily="34" charset="0"/>
            </a:endParaRPr>
          </a:p>
        </p:txBody>
      </p:sp>
      <p:sp>
        <p:nvSpPr>
          <p:cNvPr id="26633" name="Text Box 9"/>
          <p:cNvSpPr txBox="1"/>
          <p:nvPr/>
        </p:nvSpPr>
        <p:spPr>
          <a:xfrm>
            <a:off x="3636963" y="2852738"/>
            <a:ext cx="4895850" cy="2124075"/>
          </a:xfrm>
          <a:prstGeom prst="rect">
            <a:avLst/>
          </a:prstGeom>
          <a:solidFill>
            <a:srgbClr val="FFFFCC"/>
          </a:solidFill>
          <a:ln w="9525" cap="flat" cmpd="sng">
            <a:solidFill>
              <a:schemeClr val="tx1"/>
            </a:solidFill>
            <a:prstDash val="solid"/>
            <a:miter/>
            <a:headEnd type="none" w="med" len="med"/>
            <a:tailEnd type="none" w="med" len="med"/>
          </a:ln>
        </p:spPr>
        <p:txBody>
          <a:bodyPr>
            <a:spAutoFit/>
          </a:bodyPr>
          <a:p>
            <a:pPr eaLnBrk="1" hangingPunct="1">
              <a:spcBef>
                <a:spcPct val="50000"/>
              </a:spcBef>
            </a:pPr>
            <a:r>
              <a:rPr lang="zh-CN" altLang="en-US" sz="2400" b="1" dirty="0">
                <a:latin typeface="Verdana" panose="020B0604030504040204" pitchFamily="34" charset="0"/>
              </a:rPr>
              <a:t>研究的对象属于科学范畴</a:t>
            </a:r>
            <a:endParaRPr lang="en-US" altLang="zh-CN" sz="2400" b="1" dirty="0">
              <a:latin typeface="Verdana" panose="020B0604030504040204" pitchFamily="34" charset="0"/>
            </a:endParaRPr>
          </a:p>
          <a:p>
            <a:pPr eaLnBrk="1" hangingPunct="1">
              <a:spcBef>
                <a:spcPct val="50000"/>
              </a:spcBef>
            </a:pPr>
            <a:r>
              <a:rPr lang="zh-CN" altLang="en-US" sz="2400" b="1" dirty="0">
                <a:latin typeface="Verdana" panose="020B0604030504040204" pitchFamily="34" charset="0"/>
              </a:rPr>
              <a:t>表达文理通顺、规范</a:t>
            </a:r>
            <a:endParaRPr lang="zh-CN" altLang="en-US" sz="2400" b="1" dirty="0">
              <a:latin typeface="Verdana" panose="020B0604030504040204" pitchFamily="34" charset="0"/>
            </a:endParaRPr>
          </a:p>
          <a:p>
            <a:pPr eaLnBrk="1" hangingPunct="1">
              <a:spcBef>
                <a:spcPct val="50000"/>
              </a:spcBef>
            </a:pPr>
            <a:r>
              <a:rPr lang="zh-CN" altLang="en-US" sz="2400" b="1" dirty="0">
                <a:latin typeface="Verdana" panose="020B0604030504040204" pitchFamily="34" charset="0"/>
              </a:rPr>
              <a:t>论述的内容是科学的，可信</a:t>
            </a:r>
            <a:endParaRPr lang="zh-CN" altLang="en-US" sz="2400" b="1" dirty="0">
              <a:latin typeface="Verdana" panose="020B0604030504040204" pitchFamily="34" charset="0"/>
            </a:endParaRPr>
          </a:p>
          <a:p>
            <a:pPr eaLnBrk="1" hangingPunct="1">
              <a:spcBef>
                <a:spcPct val="50000"/>
              </a:spcBef>
            </a:pPr>
            <a:r>
              <a:rPr lang="zh-CN" altLang="en-US" sz="2400" b="1" dirty="0">
                <a:latin typeface="Verdana" panose="020B0604030504040204" pitchFamily="34" charset="0"/>
              </a:rPr>
              <a:t>数据来源于科学实验、可重复</a:t>
            </a:r>
            <a:endParaRPr lang="zh-CN" altLang="en-US" sz="24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strips(downRight)">
                                      <p:cBhvr>
                                        <p:cTn id="7" dur="500"/>
                                        <p:tgtEl>
                                          <p:spTgt spid="2662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6633"/>
                                        </p:tgtEl>
                                        <p:attrNameLst>
                                          <p:attrName>style.visibility</p:attrName>
                                        </p:attrNameLst>
                                      </p:cBhvr>
                                      <p:to>
                                        <p:strVal val="visible"/>
                                      </p:to>
                                    </p:set>
                                    <p:animEffect transition="in" filter="wipe(up)">
                                      <p:cBhvr>
                                        <p:cTn id="11" dur="500"/>
                                        <p:tgtEl>
                                          <p:spTgt spid="26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266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Text Box 1027"/>
          <p:cNvSpPr txBox="1"/>
          <p:nvPr/>
        </p:nvSpPr>
        <p:spPr>
          <a:xfrm>
            <a:off x="1331913" y="2060575"/>
            <a:ext cx="6192837" cy="3560763"/>
          </a:xfrm>
          <a:prstGeom prst="rect">
            <a:avLst/>
          </a:prstGeom>
          <a:noFill/>
          <a:ln w="9525">
            <a:noFill/>
          </a:ln>
        </p:spPr>
        <p:txBody>
          <a:bodyPr>
            <a:spAutoFit/>
          </a:bodyPr>
          <a:p>
            <a:pPr eaLnBrk="1" hangingPunct="1">
              <a:lnSpc>
                <a:spcPct val="200000"/>
              </a:lnSpc>
              <a:spcBef>
                <a:spcPct val="50000"/>
              </a:spcBef>
              <a:buClr>
                <a:srgbClr val="FF0000"/>
              </a:buClr>
              <a:buFont typeface="Wingdings" panose="05000000000000000000" pitchFamily="2" charset="2"/>
              <a:buChar char="Ø"/>
            </a:pPr>
            <a:r>
              <a:rPr lang="en-US" altLang="zh-CN" sz="2400" b="1" dirty="0">
                <a:latin typeface="Verdana" panose="020B0604030504040204" pitchFamily="34" charset="0"/>
              </a:rPr>
              <a:t> </a:t>
            </a:r>
            <a:r>
              <a:rPr lang="zh-CN" altLang="en-US" sz="2400" b="1" dirty="0">
                <a:latin typeface="Verdana" panose="020B0604030504040204" pitchFamily="34" charset="0"/>
              </a:rPr>
              <a:t>科学性</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 创新性</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 逻辑性</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 有效性</a:t>
            </a:r>
            <a:endParaRPr lang="zh-CN" altLang="en-US" sz="2400" b="1" dirty="0">
              <a:latin typeface="Verdana" panose="020B0604030504040204" pitchFamily="34" charset="0"/>
            </a:endParaRPr>
          </a:p>
        </p:txBody>
      </p:sp>
      <p:sp>
        <p:nvSpPr>
          <p:cNvPr id="31747" name="Text Box 1028"/>
          <p:cNvSpPr txBox="1"/>
          <p:nvPr/>
        </p:nvSpPr>
        <p:spPr>
          <a:xfrm>
            <a:off x="2771775" y="2349500"/>
            <a:ext cx="4268788" cy="457200"/>
          </a:xfrm>
          <a:prstGeom prst="rect">
            <a:avLst/>
          </a:prstGeom>
          <a:noFill/>
          <a:ln w="9525">
            <a:noFill/>
          </a:ln>
        </p:spPr>
        <p:txBody>
          <a:bodyPr>
            <a:spAutoFit/>
          </a:bodyPr>
          <a:p>
            <a:pPr eaLnBrk="1" hangingPunct="1"/>
            <a:r>
              <a:rPr lang="en-US" altLang="zh-CN" sz="2400" b="1" dirty="0">
                <a:latin typeface="Verdana" panose="020B0604030504040204" pitchFamily="34" charset="0"/>
              </a:rPr>
              <a:t>—— </a:t>
            </a:r>
            <a:r>
              <a:rPr lang="zh-CN" altLang="en-US" sz="2400" b="1" dirty="0">
                <a:latin typeface="Verdana" panose="020B0604030504040204" pitchFamily="34" charset="0"/>
              </a:rPr>
              <a:t>方法论上的特征</a:t>
            </a:r>
            <a:endParaRPr lang="zh-CN" altLang="en-US" sz="2400" b="1" dirty="0">
              <a:latin typeface="Verdana" panose="020B0604030504040204" pitchFamily="34" charset="0"/>
            </a:endParaRPr>
          </a:p>
        </p:txBody>
      </p:sp>
      <p:sp>
        <p:nvSpPr>
          <p:cNvPr id="174085" name="Text Box 1029"/>
          <p:cNvSpPr txBox="1"/>
          <p:nvPr/>
        </p:nvSpPr>
        <p:spPr>
          <a:xfrm>
            <a:off x="2771775" y="3284538"/>
            <a:ext cx="3549650" cy="460375"/>
          </a:xfrm>
          <a:prstGeom prst="rect">
            <a:avLst/>
          </a:prstGeom>
          <a:noFill/>
          <a:ln w="9525">
            <a:noFill/>
          </a:ln>
        </p:spPr>
        <p:txBody>
          <a:bodyPr>
            <a:spAutoFit/>
          </a:bodyPr>
          <a:p>
            <a:pPr eaLnBrk="1" hangingPunct="1"/>
            <a:r>
              <a:rPr lang="en-US" altLang="zh-CN" sz="2400" b="1" dirty="0">
                <a:latin typeface="Verdana" panose="020B0604030504040204" pitchFamily="34" charset="0"/>
              </a:rPr>
              <a:t>—— </a:t>
            </a:r>
            <a:r>
              <a:rPr lang="zh-CN" altLang="en-US" sz="2400" b="1" dirty="0">
                <a:latin typeface="Verdana" panose="020B0604030504040204" pitchFamily="34" charset="0"/>
              </a:rPr>
              <a:t>好</a:t>
            </a:r>
            <a:r>
              <a:rPr lang="zh-CN" altLang="en-US" sz="2400" b="1" dirty="0">
                <a:latin typeface="Verdana" panose="020B0604030504040204" pitchFamily="34" charset="0"/>
              </a:rPr>
              <a:t>论文的灵魂</a:t>
            </a:r>
            <a:endParaRPr lang="zh-CN" altLang="en-US" sz="2400" b="1" dirty="0">
              <a:latin typeface="Verdana" panose="020B0604030504040204" pitchFamily="34" charset="0"/>
            </a:endParaRPr>
          </a:p>
        </p:txBody>
      </p:sp>
      <p:sp>
        <p:nvSpPr>
          <p:cNvPr id="174089" name="Text Box 1033"/>
          <p:cNvSpPr txBox="1"/>
          <p:nvPr/>
        </p:nvSpPr>
        <p:spPr>
          <a:xfrm>
            <a:off x="3635375" y="3789363"/>
            <a:ext cx="5113338" cy="2109787"/>
          </a:xfrm>
          <a:prstGeom prst="rect">
            <a:avLst/>
          </a:prstGeom>
          <a:solidFill>
            <a:srgbClr val="FFFFCC"/>
          </a:solidFill>
          <a:ln w="9525" cap="flat" cmpd="sng">
            <a:solidFill>
              <a:schemeClr val="tx1"/>
            </a:solidFill>
            <a:prstDash val="solid"/>
            <a:miter/>
            <a:headEnd type="none" w="med" len="med"/>
            <a:tailEnd type="none" w="med" len="med"/>
          </a:ln>
        </p:spPr>
        <p:txBody>
          <a:bodyPr>
            <a:spAutoFit/>
          </a:bodyPr>
          <a:p>
            <a:pPr eaLnBrk="1" hangingPunct="1">
              <a:spcBef>
                <a:spcPct val="50000"/>
              </a:spcBef>
            </a:pPr>
            <a:r>
              <a:rPr lang="zh-CN" altLang="en-US" sz="2400" b="1" dirty="0">
                <a:latin typeface="Verdana" panose="020B0604030504040204" pitchFamily="34" charset="0"/>
              </a:rPr>
              <a:t>有所发现（首次提出）</a:t>
            </a:r>
            <a:endParaRPr lang="zh-CN" altLang="en-US" sz="2400" b="1" dirty="0">
              <a:latin typeface="Verdana" panose="020B0604030504040204" pitchFamily="34" charset="0"/>
            </a:endParaRPr>
          </a:p>
          <a:p>
            <a:pPr eaLnBrk="1" hangingPunct="1">
              <a:spcBef>
                <a:spcPct val="50000"/>
              </a:spcBef>
            </a:pPr>
            <a:r>
              <a:rPr lang="zh-CN" altLang="en-US" sz="2400" b="1" dirty="0">
                <a:latin typeface="Verdana" panose="020B0604030504040204" pitchFamily="34" charset="0"/>
              </a:rPr>
              <a:t>有所发明（首次制造出）</a:t>
            </a:r>
            <a:endParaRPr lang="zh-CN" altLang="en-US" sz="2400" b="1" dirty="0">
              <a:latin typeface="Verdana" panose="020B0604030504040204" pitchFamily="34" charset="0"/>
            </a:endParaRPr>
          </a:p>
          <a:p>
            <a:pPr eaLnBrk="1" hangingPunct="1">
              <a:spcBef>
                <a:spcPct val="50000"/>
              </a:spcBef>
            </a:pPr>
            <a:r>
              <a:rPr lang="zh-CN" altLang="en-US" sz="2400" b="1" dirty="0">
                <a:latin typeface="Verdana" panose="020B0604030504040204" pitchFamily="34" charset="0"/>
              </a:rPr>
              <a:t>有所创造（在某一点上有发展）</a:t>
            </a:r>
            <a:endParaRPr lang="zh-CN" altLang="en-US" sz="2400" b="1" dirty="0">
              <a:latin typeface="Verdana" panose="020B0604030504040204" pitchFamily="34" charset="0"/>
            </a:endParaRPr>
          </a:p>
          <a:p>
            <a:pPr eaLnBrk="1" hangingPunct="1">
              <a:spcBef>
                <a:spcPct val="50000"/>
              </a:spcBef>
            </a:pPr>
            <a:r>
              <a:rPr lang="zh-CN" altLang="en-US" sz="2400" b="1" dirty="0">
                <a:latin typeface="Verdana" panose="020B0604030504040204" pitchFamily="34" charset="0"/>
              </a:rPr>
              <a:t>有所前进（引进、移植、应用）</a:t>
            </a:r>
            <a:endParaRPr lang="zh-CN" altLang="en-US" sz="2400" b="1" dirty="0">
              <a:latin typeface="Verdana" panose="020B0604030504040204" pitchFamily="34" charset="0"/>
            </a:endParaRPr>
          </a:p>
        </p:txBody>
      </p:sp>
      <p:sp>
        <p:nvSpPr>
          <p:cNvPr id="31750" name="Text Box 1035"/>
          <p:cNvSpPr txBox="1"/>
          <p:nvPr/>
        </p:nvSpPr>
        <p:spPr>
          <a:xfrm>
            <a:off x="611188" y="981075"/>
            <a:ext cx="4556125" cy="521970"/>
          </a:xfrm>
          <a:prstGeom prst="rect">
            <a:avLst/>
          </a:prstGeom>
          <a:noFill/>
          <a:ln w="9525">
            <a:noFill/>
          </a:ln>
        </p:spPr>
        <p:txBody>
          <a:bodyPr>
            <a:spAutoFit/>
          </a:bodyPr>
          <a:p>
            <a:pPr eaLnBrk="1" hangingPunct="1"/>
            <a:r>
              <a:rPr lang="en-US" altLang="zh-CN" sz="2800" b="1" dirty="0">
                <a:solidFill>
                  <a:srgbClr val="FF0000"/>
                </a:solidFill>
                <a:ea typeface="新宋体" panose="02010609030101010101" pitchFamily="49" charset="-122"/>
                <a:sym typeface="+mn-ea"/>
              </a:rPr>
              <a:t>2.4 </a:t>
            </a:r>
            <a:r>
              <a:rPr lang="zh-CN" altLang="en-US" sz="2800" b="1" dirty="0">
                <a:solidFill>
                  <a:srgbClr val="FF0000"/>
                </a:solidFill>
                <a:ea typeface="新宋体" panose="02010609030101010101" pitchFamily="49" charset="-122"/>
                <a:sym typeface="+mn-ea"/>
              </a:rPr>
              <a:t>高质量论文的特征</a:t>
            </a:r>
            <a:endParaRPr lang="zh-CN" altLang="en-US" sz="2800" b="1" dirty="0">
              <a:latin typeface="Verdana" panose="020B0604030504040204" pitchFamily="34" charset="0"/>
              <a:ea typeface="新宋体"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74085"/>
                                        </p:tgtEl>
                                        <p:attrNameLst>
                                          <p:attrName>style.visibility</p:attrName>
                                        </p:attrNameLst>
                                      </p:cBhvr>
                                      <p:to>
                                        <p:strVal val="visible"/>
                                      </p:to>
                                    </p:set>
                                    <p:animEffect transition="in" filter="strips(downRight)">
                                      <p:cBhvr>
                                        <p:cTn id="7" dur="500"/>
                                        <p:tgtEl>
                                          <p:spTgt spid="17408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74089"/>
                                        </p:tgtEl>
                                        <p:attrNameLst>
                                          <p:attrName>style.visibility</p:attrName>
                                        </p:attrNameLst>
                                      </p:cBhvr>
                                      <p:to>
                                        <p:strVal val="visible"/>
                                      </p:to>
                                    </p:set>
                                    <p:animEffect transition="in" filter="wipe(up)">
                                      <p:cBhvr>
                                        <p:cTn id="11" dur="500"/>
                                        <p:tgtEl>
                                          <p:spTgt spid="174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5" grpId="0"/>
      <p:bldP spid="17408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Text Box 1027"/>
          <p:cNvSpPr txBox="1"/>
          <p:nvPr/>
        </p:nvSpPr>
        <p:spPr>
          <a:xfrm>
            <a:off x="1331913" y="2060575"/>
            <a:ext cx="6192837" cy="3560763"/>
          </a:xfrm>
          <a:prstGeom prst="rect">
            <a:avLst/>
          </a:prstGeom>
          <a:noFill/>
          <a:ln w="9525">
            <a:noFill/>
          </a:ln>
        </p:spPr>
        <p:txBody>
          <a:bodyPr>
            <a:spAutoFit/>
          </a:bodyPr>
          <a:p>
            <a:pPr eaLnBrk="1" hangingPunct="1">
              <a:lnSpc>
                <a:spcPct val="200000"/>
              </a:lnSpc>
              <a:spcBef>
                <a:spcPct val="50000"/>
              </a:spcBef>
              <a:buClr>
                <a:srgbClr val="FF0000"/>
              </a:buClr>
              <a:buFont typeface="Wingdings" panose="05000000000000000000" pitchFamily="2" charset="2"/>
              <a:buChar char="Ø"/>
            </a:pPr>
            <a:r>
              <a:rPr lang="en-US" altLang="zh-CN" sz="2400" b="1" dirty="0">
                <a:latin typeface="Verdana" panose="020B0604030504040204" pitchFamily="34" charset="0"/>
              </a:rPr>
              <a:t> </a:t>
            </a:r>
            <a:r>
              <a:rPr lang="zh-CN" altLang="en-US" sz="2400" b="1" dirty="0">
                <a:latin typeface="Verdana" panose="020B0604030504040204" pitchFamily="34" charset="0"/>
              </a:rPr>
              <a:t>科学性</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 创新性</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 逻辑性</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 有效性</a:t>
            </a:r>
            <a:endParaRPr lang="zh-CN" altLang="en-US" sz="2400" b="1" dirty="0">
              <a:latin typeface="Verdana" panose="020B0604030504040204" pitchFamily="34" charset="0"/>
            </a:endParaRPr>
          </a:p>
        </p:txBody>
      </p:sp>
      <p:sp>
        <p:nvSpPr>
          <p:cNvPr id="33795" name="Text Box 1028"/>
          <p:cNvSpPr txBox="1"/>
          <p:nvPr/>
        </p:nvSpPr>
        <p:spPr>
          <a:xfrm>
            <a:off x="2771775" y="2349500"/>
            <a:ext cx="4268788" cy="457200"/>
          </a:xfrm>
          <a:prstGeom prst="rect">
            <a:avLst/>
          </a:prstGeom>
          <a:noFill/>
          <a:ln w="9525">
            <a:noFill/>
          </a:ln>
        </p:spPr>
        <p:txBody>
          <a:bodyPr>
            <a:spAutoFit/>
          </a:bodyPr>
          <a:p>
            <a:pPr eaLnBrk="1" hangingPunct="1"/>
            <a:r>
              <a:rPr lang="en-US" altLang="zh-CN" sz="2400" b="1" dirty="0">
                <a:latin typeface="Verdana" panose="020B0604030504040204" pitchFamily="34" charset="0"/>
              </a:rPr>
              <a:t>—— </a:t>
            </a:r>
            <a:r>
              <a:rPr lang="zh-CN" altLang="en-US" sz="2400" b="1" dirty="0">
                <a:latin typeface="Verdana" panose="020B0604030504040204" pitchFamily="34" charset="0"/>
              </a:rPr>
              <a:t>方法论上的特征</a:t>
            </a:r>
            <a:endParaRPr lang="zh-CN" altLang="en-US" sz="2400" b="1" dirty="0">
              <a:latin typeface="Verdana" panose="020B0604030504040204" pitchFamily="34" charset="0"/>
            </a:endParaRPr>
          </a:p>
        </p:txBody>
      </p:sp>
      <p:sp>
        <p:nvSpPr>
          <p:cNvPr id="33796" name="Text Box 1029"/>
          <p:cNvSpPr txBox="1"/>
          <p:nvPr/>
        </p:nvSpPr>
        <p:spPr>
          <a:xfrm>
            <a:off x="2771775" y="3284538"/>
            <a:ext cx="3549650" cy="457200"/>
          </a:xfrm>
          <a:prstGeom prst="rect">
            <a:avLst/>
          </a:prstGeom>
          <a:noFill/>
          <a:ln w="9525">
            <a:noFill/>
          </a:ln>
        </p:spPr>
        <p:txBody>
          <a:bodyPr>
            <a:spAutoFit/>
          </a:bodyPr>
          <a:p>
            <a:pPr eaLnBrk="1" hangingPunct="1"/>
            <a:r>
              <a:rPr lang="en-US" altLang="zh-CN" sz="2400" b="1" dirty="0">
                <a:latin typeface="Verdana" panose="020B0604030504040204" pitchFamily="34" charset="0"/>
              </a:rPr>
              <a:t>—— </a:t>
            </a:r>
            <a:r>
              <a:rPr lang="zh-CN" altLang="en-US" sz="2400" b="1" dirty="0">
                <a:latin typeface="Verdana" panose="020B0604030504040204" pitchFamily="34" charset="0"/>
              </a:rPr>
              <a:t>科技论文的灵魂</a:t>
            </a:r>
            <a:endParaRPr lang="zh-CN" altLang="en-US" sz="2400" b="1" dirty="0">
              <a:latin typeface="Verdana" panose="020B0604030504040204" pitchFamily="34" charset="0"/>
            </a:endParaRPr>
          </a:p>
        </p:txBody>
      </p:sp>
      <p:sp>
        <p:nvSpPr>
          <p:cNvPr id="180230" name="Text Box 1030"/>
          <p:cNvSpPr txBox="1"/>
          <p:nvPr/>
        </p:nvSpPr>
        <p:spPr>
          <a:xfrm>
            <a:off x="2771775" y="4195763"/>
            <a:ext cx="4197350" cy="460375"/>
          </a:xfrm>
          <a:prstGeom prst="rect">
            <a:avLst/>
          </a:prstGeom>
          <a:noFill/>
          <a:ln w="9525">
            <a:noFill/>
          </a:ln>
        </p:spPr>
        <p:txBody>
          <a:bodyPr>
            <a:spAutoFit/>
          </a:bodyPr>
          <a:p>
            <a:pPr eaLnBrk="1" hangingPunct="1"/>
            <a:r>
              <a:rPr lang="en-US" altLang="zh-CN" sz="2400" b="1" dirty="0">
                <a:latin typeface="Verdana" panose="020B0604030504040204" pitchFamily="34" charset="0"/>
              </a:rPr>
              <a:t>—— </a:t>
            </a:r>
            <a:r>
              <a:rPr lang="zh-CN" altLang="en-US" sz="2400" b="1" dirty="0">
                <a:latin typeface="Verdana" panose="020B0604030504040204" pitchFamily="34" charset="0"/>
              </a:rPr>
              <a:t>好</a:t>
            </a:r>
            <a:r>
              <a:rPr lang="zh-CN" altLang="en-US" sz="2400" b="1" dirty="0">
                <a:latin typeface="Verdana" panose="020B0604030504040204" pitchFamily="34" charset="0"/>
              </a:rPr>
              <a:t>论文的结构特点</a:t>
            </a:r>
            <a:endParaRPr lang="zh-CN" altLang="en-US" sz="2400" b="1" dirty="0">
              <a:latin typeface="Verdana" panose="020B0604030504040204" pitchFamily="34" charset="0"/>
            </a:endParaRPr>
          </a:p>
        </p:txBody>
      </p:sp>
      <p:sp>
        <p:nvSpPr>
          <p:cNvPr id="180232" name="Text Box 1032"/>
          <p:cNvSpPr txBox="1"/>
          <p:nvPr/>
        </p:nvSpPr>
        <p:spPr>
          <a:xfrm>
            <a:off x="3563938" y="2293938"/>
            <a:ext cx="5329237" cy="1927225"/>
          </a:xfrm>
          <a:prstGeom prst="rect">
            <a:avLst/>
          </a:prstGeom>
          <a:solidFill>
            <a:srgbClr val="FFFFCC"/>
          </a:solidFill>
          <a:ln w="9525" cap="flat" cmpd="sng">
            <a:solidFill>
              <a:schemeClr val="tx1"/>
            </a:solidFill>
            <a:prstDash val="solid"/>
            <a:miter/>
            <a:headEnd type="none" w="med" len="med"/>
            <a:tailEnd type="none" w="med" len="med"/>
          </a:ln>
        </p:spPr>
        <p:txBody>
          <a:bodyPr>
            <a:spAutoFit/>
          </a:bodyPr>
          <a:p>
            <a:pPr eaLnBrk="1" hangingPunct="1">
              <a:spcBef>
                <a:spcPct val="50000"/>
              </a:spcBef>
            </a:pPr>
            <a:r>
              <a:rPr lang="zh-CN" altLang="en-US" sz="2400" b="1" dirty="0">
                <a:latin typeface="Verdana" panose="020B0604030504040204" pitchFamily="34" charset="0"/>
              </a:rPr>
              <a:t>结构严谨、条理清楚</a:t>
            </a:r>
            <a:r>
              <a:rPr lang="zh-CN" altLang="en-US" b="1" dirty="0">
                <a:latin typeface="Verdana" panose="020B0604030504040204" pitchFamily="34" charset="0"/>
              </a:rPr>
              <a:t>、</a:t>
            </a:r>
            <a:r>
              <a:rPr lang="zh-CN" altLang="en-US" sz="2400" b="1" dirty="0">
                <a:latin typeface="Verdana" panose="020B0604030504040204" pitchFamily="34" charset="0"/>
              </a:rPr>
              <a:t>前后一致、自成系统</a:t>
            </a:r>
            <a:endParaRPr lang="zh-CN" altLang="en-US" sz="2400" b="1" dirty="0">
              <a:latin typeface="Verdana" panose="020B0604030504040204" pitchFamily="34" charset="0"/>
            </a:endParaRPr>
          </a:p>
          <a:p>
            <a:pPr eaLnBrk="1" hangingPunct="1">
              <a:spcBef>
                <a:spcPct val="50000"/>
              </a:spcBef>
            </a:pPr>
            <a:r>
              <a:rPr lang="zh-CN" altLang="en-US" sz="2400" b="1" dirty="0">
                <a:latin typeface="Verdana" panose="020B0604030504040204" pitchFamily="34" charset="0"/>
              </a:rPr>
              <a:t>前提完备、演算正确、推断合理</a:t>
            </a:r>
            <a:endParaRPr lang="zh-CN" altLang="en-US" sz="2400" b="1" dirty="0">
              <a:latin typeface="Verdana" panose="020B0604030504040204" pitchFamily="34" charset="0"/>
            </a:endParaRPr>
          </a:p>
          <a:p>
            <a:pPr eaLnBrk="1" hangingPunct="1">
              <a:spcBef>
                <a:spcPct val="50000"/>
              </a:spcBef>
            </a:pPr>
            <a:r>
              <a:rPr lang="zh-CN" altLang="en-US" sz="2400" b="1" dirty="0">
                <a:latin typeface="Verdana" panose="020B0604030504040204" pitchFamily="34" charset="0"/>
              </a:rPr>
              <a:t>语言准确、简明、通顺</a:t>
            </a:r>
            <a:endParaRPr lang="zh-CN" altLang="en-US" sz="2400" b="1" dirty="0">
              <a:latin typeface="Verdana" panose="020B0604030504040204" pitchFamily="34" charset="0"/>
            </a:endParaRPr>
          </a:p>
        </p:txBody>
      </p:sp>
      <p:sp>
        <p:nvSpPr>
          <p:cNvPr id="33799" name="Text Box 1034"/>
          <p:cNvSpPr txBox="1"/>
          <p:nvPr/>
        </p:nvSpPr>
        <p:spPr>
          <a:xfrm>
            <a:off x="611188" y="981075"/>
            <a:ext cx="4556125" cy="521970"/>
          </a:xfrm>
          <a:prstGeom prst="rect">
            <a:avLst/>
          </a:prstGeom>
          <a:noFill/>
          <a:ln w="9525">
            <a:noFill/>
          </a:ln>
        </p:spPr>
        <p:txBody>
          <a:bodyPr>
            <a:spAutoFit/>
          </a:bodyPr>
          <a:p>
            <a:pPr eaLnBrk="1" hangingPunct="1"/>
            <a:r>
              <a:rPr lang="en-US" altLang="zh-CN" sz="2800" b="1" dirty="0">
                <a:solidFill>
                  <a:srgbClr val="FF0000"/>
                </a:solidFill>
                <a:ea typeface="新宋体" panose="02010609030101010101" pitchFamily="49" charset="-122"/>
                <a:sym typeface="+mn-ea"/>
              </a:rPr>
              <a:t>2.4 </a:t>
            </a:r>
            <a:r>
              <a:rPr lang="zh-CN" altLang="en-US" sz="2800" b="1" dirty="0">
                <a:solidFill>
                  <a:srgbClr val="FF0000"/>
                </a:solidFill>
                <a:ea typeface="新宋体" panose="02010609030101010101" pitchFamily="49" charset="-122"/>
                <a:sym typeface="+mn-ea"/>
              </a:rPr>
              <a:t>高质量论文的特征</a:t>
            </a:r>
            <a:endParaRPr lang="zh-CN" altLang="en-US" sz="2800" b="1" dirty="0">
              <a:latin typeface="Verdana" panose="020B0604030504040204" pitchFamily="34" charset="0"/>
              <a:ea typeface="新宋体"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80230"/>
                                        </p:tgtEl>
                                        <p:attrNameLst>
                                          <p:attrName>style.visibility</p:attrName>
                                        </p:attrNameLst>
                                      </p:cBhvr>
                                      <p:to>
                                        <p:strVal val="visible"/>
                                      </p:to>
                                    </p:set>
                                    <p:animEffect transition="in" filter="strips(downRight)">
                                      <p:cBhvr>
                                        <p:cTn id="7" dur="500"/>
                                        <p:tgtEl>
                                          <p:spTgt spid="18023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0232"/>
                                        </p:tgtEl>
                                        <p:attrNameLst>
                                          <p:attrName>style.visibility</p:attrName>
                                        </p:attrNameLst>
                                      </p:cBhvr>
                                      <p:to>
                                        <p:strVal val="visible"/>
                                      </p:to>
                                    </p:set>
                                    <p:animEffect transition="in" filter="wipe(down)">
                                      <p:cBhvr>
                                        <p:cTn id="11" dur="500"/>
                                        <p:tgtEl>
                                          <p:spTgt spid="180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30" grpId="0"/>
      <p:bldP spid="1802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Text Box 3"/>
          <p:cNvSpPr txBox="1"/>
          <p:nvPr/>
        </p:nvSpPr>
        <p:spPr>
          <a:xfrm>
            <a:off x="1331913" y="2060575"/>
            <a:ext cx="6192837" cy="3560763"/>
          </a:xfrm>
          <a:prstGeom prst="rect">
            <a:avLst/>
          </a:prstGeom>
          <a:noFill/>
          <a:ln w="9525">
            <a:noFill/>
          </a:ln>
        </p:spPr>
        <p:txBody>
          <a:bodyPr>
            <a:spAutoFit/>
          </a:bodyPr>
          <a:p>
            <a:pPr eaLnBrk="1" hangingPunct="1">
              <a:lnSpc>
                <a:spcPct val="200000"/>
              </a:lnSpc>
              <a:spcBef>
                <a:spcPct val="50000"/>
              </a:spcBef>
              <a:buClr>
                <a:srgbClr val="FF0000"/>
              </a:buClr>
              <a:buFont typeface="Wingdings" panose="05000000000000000000" pitchFamily="2" charset="2"/>
              <a:buChar char="Ø"/>
            </a:pPr>
            <a:r>
              <a:rPr lang="en-US" altLang="zh-CN" sz="2400" b="1" dirty="0">
                <a:latin typeface="Verdana" panose="020B0604030504040204" pitchFamily="34" charset="0"/>
              </a:rPr>
              <a:t> </a:t>
            </a:r>
            <a:r>
              <a:rPr lang="zh-CN" altLang="en-US" sz="2400" b="1" dirty="0">
                <a:latin typeface="Verdana" panose="020B0604030504040204" pitchFamily="34" charset="0"/>
              </a:rPr>
              <a:t>科学性</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 创新性</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 逻辑性</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 有效性</a:t>
            </a:r>
            <a:endParaRPr lang="zh-CN" altLang="en-US" sz="2400" b="1" dirty="0">
              <a:latin typeface="Verdana" panose="020B0604030504040204" pitchFamily="34" charset="0"/>
            </a:endParaRPr>
          </a:p>
        </p:txBody>
      </p:sp>
      <p:sp>
        <p:nvSpPr>
          <p:cNvPr id="35843" name="Text Box 4"/>
          <p:cNvSpPr txBox="1"/>
          <p:nvPr/>
        </p:nvSpPr>
        <p:spPr>
          <a:xfrm>
            <a:off x="2771775" y="2349500"/>
            <a:ext cx="4268788" cy="457200"/>
          </a:xfrm>
          <a:prstGeom prst="rect">
            <a:avLst/>
          </a:prstGeom>
          <a:noFill/>
          <a:ln w="9525">
            <a:noFill/>
          </a:ln>
        </p:spPr>
        <p:txBody>
          <a:bodyPr>
            <a:spAutoFit/>
          </a:bodyPr>
          <a:p>
            <a:pPr eaLnBrk="1" hangingPunct="1"/>
            <a:r>
              <a:rPr lang="en-US" altLang="zh-CN" sz="2400" b="1" dirty="0">
                <a:latin typeface="Verdana" panose="020B0604030504040204" pitchFamily="34" charset="0"/>
              </a:rPr>
              <a:t>—— </a:t>
            </a:r>
            <a:r>
              <a:rPr lang="zh-CN" altLang="en-US" sz="2400" b="1" dirty="0">
                <a:latin typeface="Verdana" panose="020B0604030504040204" pitchFamily="34" charset="0"/>
              </a:rPr>
              <a:t>方法论上的特征</a:t>
            </a:r>
            <a:endParaRPr lang="zh-CN" altLang="en-US" sz="2400" b="1" dirty="0">
              <a:latin typeface="Verdana" panose="020B0604030504040204" pitchFamily="34" charset="0"/>
            </a:endParaRPr>
          </a:p>
        </p:txBody>
      </p:sp>
      <p:sp>
        <p:nvSpPr>
          <p:cNvPr id="35844" name="Text Box 5"/>
          <p:cNvSpPr txBox="1"/>
          <p:nvPr/>
        </p:nvSpPr>
        <p:spPr>
          <a:xfrm>
            <a:off x="2771775" y="3284538"/>
            <a:ext cx="3549650" cy="457200"/>
          </a:xfrm>
          <a:prstGeom prst="rect">
            <a:avLst/>
          </a:prstGeom>
          <a:noFill/>
          <a:ln w="9525">
            <a:noFill/>
          </a:ln>
        </p:spPr>
        <p:txBody>
          <a:bodyPr>
            <a:spAutoFit/>
          </a:bodyPr>
          <a:p>
            <a:pPr eaLnBrk="1" hangingPunct="1"/>
            <a:r>
              <a:rPr lang="en-US" altLang="zh-CN" sz="2400" b="1" dirty="0">
                <a:latin typeface="Verdana" panose="020B0604030504040204" pitchFamily="34" charset="0"/>
              </a:rPr>
              <a:t>—— </a:t>
            </a:r>
            <a:r>
              <a:rPr lang="zh-CN" altLang="en-US" sz="2400" b="1" dirty="0">
                <a:latin typeface="Verdana" panose="020B0604030504040204" pitchFamily="34" charset="0"/>
              </a:rPr>
              <a:t>科技论文的灵魂</a:t>
            </a:r>
            <a:endParaRPr lang="zh-CN" altLang="en-US" sz="2400" b="1" dirty="0">
              <a:latin typeface="Verdana" panose="020B0604030504040204" pitchFamily="34" charset="0"/>
            </a:endParaRPr>
          </a:p>
        </p:txBody>
      </p:sp>
      <p:sp>
        <p:nvSpPr>
          <p:cNvPr id="35845" name="Text Box 6"/>
          <p:cNvSpPr txBox="1"/>
          <p:nvPr/>
        </p:nvSpPr>
        <p:spPr>
          <a:xfrm>
            <a:off x="2771775" y="4195763"/>
            <a:ext cx="4197350" cy="457200"/>
          </a:xfrm>
          <a:prstGeom prst="rect">
            <a:avLst/>
          </a:prstGeom>
          <a:noFill/>
          <a:ln w="9525">
            <a:noFill/>
          </a:ln>
        </p:spPr>
        <p:txBody>
          <a:bodyPr>
            <a:spAutoFit/>
          </a:bodyPr>
          <a:p>
            <a:pPr eaLnBrk="1" hangingPunct="1"/>
            <a:r>
              <a:rPr lang="en-US" altLang="zh-CN" sz="2400" b="1" dirty="0">
                <a:latin typeface="Verdana" panose="020B0604030504040204" pitchFamily="34" charset="0"/>
              </a:rPr>
              <a:t>—— </a:t>
            </a:r>
            <a:r>
              <a:rPr lang="zh-CN" altLang="en-US" sz="2400" b="1" dirty="0">
                <a:latin typeface="Verdana" panose="020B0604030504040204" pitchFamily="34" charset="0"/>
              </a:rPr>
              <a:t>科技论文的结构特点</a:t>
            </a:r>
            <a:endParaRPr lang="zh-CN" altLang="en-US" sz="2400" b="1" dirty="0">
              <a:latin typeface="Verdana" panose="020B0604030504040204" pitchFamily="34" charset="0"/>
            </a:endParaRPr>
          </a:p>
        </p:txBody>
      </p:sp>
      <p:sp>
        <p:nvSpPr>
          <p:cNvPr id="186375" name="Text Box 7"/>
          <p:cNvSpPr txBox="1"/>
          <p:nvPr/>
        </p:nvSpPr>
        <p:spPr>
          <a:xfrm>
            <a:off x="2751138" y="5095875"/>
            <a:ext cx="4484687" cy="460375"/>
          </a:xfrm>
          <a:prstGeom prst="rect">
            <a:avLst/>
          </a:prstGeom>
          <a:noFill/>
          <a:ln w="9525">
            <a:noFill/>
          </a:ln>
        </p:spPr>
        <p:txBody>
          <a:bodyPr>
            <a:spAutoFit/>
          </a:bodyPr>
          <a:p>
            <a:pPr eaLnBrk="1" hangingPunct="1"/>
            <a:r>
              <a:rPr lang="en-US" altLang="zh-CN" sz="2400" b="1" dirty="0">
                <a:latin typeface="Verdana" panose="020B0604030504040204" pitchFamily="34" charset="0"/>
              </a:rPr>
              <a:t>—— </a:t>
            </a:r>
            <a:r>
              <a:rPr lang="zh-CN" altLang="en-US" sz="2400" b="1" dirty="0">
                <a:latin typeface="Verdana" panose="020B0604030504040204" pitchFamily="34" charset="0"/>
              </a:rPr>
              <a:t>好</a:t>
            </a:r>
            <a:r>
              <a:rPr lang="zh-CN" altLang="en-US" sz="2400" b="1" dirty="0">
                <a:latin typeface="Verdana" panose="020B0604030504040204" pitchFamily="34" charset="0"/>
              </a:rPr>
              <a:t>论文的发表形式</a:t>
            </a:r>
            <a:endParaRPr lang="zh-CN" altLang="en-US" sz="2400" b="1" dirty="0">
              <a:latin typeface="Verdana" panose="020B0604030504040204" pitchFamily="34" charset="0"/>
            </a:endParaRPr>
          </a:p>
        </p:txBody>
      </p:sp>
      <p:sp>
        <p:nvSpPr>
          <p:cNvPr id="186376" name="Text Box 8"/>
          <p:cNvSpPr txBox="1"/>
          <p:nvPr/>
        </p:nvSpPr>
        <p:spPr>
          <a:xfrm>
            <a:off x="3563938" y="3341688"/>
            <a:ext cx="5329237" cy="1272540"/>
          </a:xfrm>
          <a:prstGeom prst="rect">
            <a:avLst/>
          </a:prstGeom>
          <a:solidFill>
            <a:srgbClr val="FFFFCC"/>
          </a:solidFill>
          <a:ln w="9525" cap="flat" cmpd="sng">
            <a:solidFill>
              <a:schemeClr val="tx1"/>
            </a:solidFill>
            <a:prstDash val="solid"/>
            <a:miter/>
            <a:headEnd type="none" w="med" len="med"/>
            <a:tailEnd type="none" w="med" len="med"/>
          </a:ln>
        </p:spPr>
        <p:txBody>
          <a:bodyPr>
            <a:spAutoFit/>
          </a:bodyPr>
          <a:p>
            <a:pPr eaLnBrk="1" hangingPunct="1">
              <a:lnSpc>
                <a:spcPct val="110000"/>
              </a:lnSpc>
              <a:spcBef>
                <a:spcPct val="100000"/>
              </a:spcBef>
            </a:pPr>
            <a:r>
              <a:rPr lang="zh-CN" altLang="en-US" sz="2400" b="1" dirty="0">
                <a:latin typeface="Verdana" panose="020B0604030504040204" pitchFamily="34" charset="0"/>
              </a:rPr>
              <a:t>经过同行专家的审阅并得奖</a:t>
            </a:r>
            <a:endParaRPr lang="zh-CN" altLang="en-US" sz="2400" b="1" dirty="0">
              <a:latin typeface="Verdana" panose="020B0604030504040204" pitchFamily="34" charset="0"/>
            </a:endParaRPr>
          </a:p>
          <a:p>
            <a:pPr eaLnBrk="1" hangingPunct="1">
              <a:lnSpc>
                <a:spcPct val="110000"/>
              </a:lnSpc>
              <a:spcBef>
                <a:spcPct val="100000"/>
              </a:spcBef>
            </a:pPr>
            <a:r>
              <a:rPr lang="zh-CN" altLang="en-US" sz="2400" b="1" dirty="0">
                <a:latin typeface="Verdana" panose="020B0604030504040204" pitchFamily="34" charset="0"/>
              </a:rPr>
              <a:t>适当整理后在正式的科技刊物上发表</a:t>
            </a:r>
            <a:endParaRPr lang="zh-CN" altLang="en-US" sz="2400" b="1" dirty="0">
              <a:latin typeface="Verdana" panose="020B0604030504040204" pitchFamily="34" charset="0"/>
            </a:endParaRPr>
          </a:p>
        </p:txBody>
      </p:sp>
      <p:sp>
        <p:nvSpPr>
          <p:cNvPr id="35848" name="Text Box 10"/>
          <p:cNvSpPr txBox="1"/>
          <p:nvPr/>
        </p:nvSpPr>
        <p:spPr>
          <a:xfrm>
            <a:off x="611188" y="981075"/>
            <a:ext cx="4556125" cy="953135"/>
          </a:xfrm>
          <a:prstGeom prst="rect">
            <a:avLst/>
          </a:prstGeom>
          <a:noFill/>
          <a:ln w="9525">
            <a:noFill/>
          </a:ln>
        </p:spPr>
        <p:txBody>
          <a:bodyPr>
            <a:spAutoFit/>
          </a:bodyPr>
          <a:p>
            <a:pPr eaLnBrk="1" hangingPunct="1"/>
            <a:r>
              <a:rPr lang="en-US" altLang="zh-CN" sz="2800" b="1" dirty="0">
                <a:solidFill>
                  <a:srgbClr val="FF0000"/>
                </a:solidFill>
                <a:ea typeface="新宋体" panose="02010609030101010101" pitchFamily="49" charset="-122"/>
                <a:sym typeface="+mn-ea"/>
              </a:rPr>
              <a:t>2.4 </a:t>
            </a:r>
            <a:r>
              <a:rPr lang="zh-CN" altLang="en-US" sz="2800" b="1" dirty="0">
                <a:solidFill>
                  <a:srgbClr val="FF0000"/>
                </a:solidFill>
                <a:ea typeface="新宋体" panose="02010609030101010101" pitchFamily="49" charset="-122"/>
                <a:sym typeface="+mn-ea"/>
              </a:rPr>
              <a:t>高质量论文的特征</a:t>
            </a:r>
            <a:endParaRPr lang="zh-CN" altLang="en-US" sz="2800" b="1" dirty="0">
              <a:solidFill>
                <a:srgbClr val="FF0000"/>
              </a:solidFill>
              <a:latin typeface="Verdana" panose="020B0604030504040204" pitchFamily="34" charset="0"/>
              <a:ea typeface="新宋体" panose="02010609030101010101" pitchFamily="49" charset="-122"/>
            </a:endParaRPr>
          </a:p>
          <a:p>
            <a:pPr eaLnBrk="1" hangingPunct="1"/>
            <a:endParaRPr lang="zh-CN" altLang="en-US" sz="2800" b="1" dirty="0">
              <a:latin typeface="Verdana" panose="020B0604030504040204" pitchFamily="34" charset="0"/>
              <a:ea typeface="新宋体"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86375"/>
                                        </p:tgtEl>
                                        <p:attrNameLst>
                                          <p:attrName>style.visibility</p:attrName>
                                        </p:attrNameLst>
                                      </p:cBhvr>
                                      <p:to>
                                        <p:strVal val="visible"/>
                                      </p:to>
                                    </p:set>
                                    <p:animEffect transition="in" filter="strips(downRight)">
                                      <p:cBhvr>
                                        <p:cTn id="7" dur="500"/>
                                        <p:tgtEl>
                                          <p:spTgt spid="18637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6376"/>
                                        </p:tgtEl>
                                        <p:attrNameLst>
                                          <p:attrName>style.visibility</p:attrName>
                                        </p:attrNameLst>
                                      </p:cBhvr>
                                      <p:to>
                                        <p:strVal val="visible"/>
                                      </p:to>
                                    </p:set>
                                    <p:animEffect transition="in" filter="wipe(down)">
                                      <p:cBhvr>
                                        <p:cTn id="11" dur="500"/>
                                        <p:tgtEl>
                                          <p:spTgt spid="186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5" grpId="0"/>
      <p:bldP spid="186376"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Text Box 3"/>
          <p:cNvSpPr txBox="1"/>
          <p:nvPr/>
        </p:nvSpPr>
        <p:spPr>
          <a:xfrm>
            <a:off x="611188" y="981075"/>
            <a:ext cx="4556125" cy="521970"/>
          </a:xfrm>
          <a:prstGeom prst="rect">
            <a:avLst/>
          </a:prstGeom>
          <a:noFill/>
          <a:ln w="9525">
            <a:noFill/>
          </a:ln>
        </p:spPr>
        <p:txBody>
          <a:bodyPr>
            <a:spAutoFit/>
          </a:bodyPr>
          <a:p>
            <a:pPr eaLnBrk="1" hangingPunct="1"/>
            <a:r>
              <a:rPr lang="en-US" altLang="zh-CN" sz="2800" b="1" dirty="0">
                <a:solidFill>
                  <a:srgbClr val="FF0000"/>
                </a:solidFill>
                <a:ea typeface="新宋体" panose="02010609030101010101" pitchFamily="49" charset="-122"/>
                <a:sym typeface="+mn-ea"/>
              </a:rPr>
              <a:t>2.5 </a:t>
            </a:r>
            <a:r>
              <a:rPr lang="zh-CN" altLang="en-US" sz="2800" b="1" dirty="0">
                <a:solidFill>
                  <a:srgbClr val="FF0000"/>
                </a:solidFill>
                <a:ea typeface="新宋体" panose="02010609030101010101" pitchFamily="49" charset="-122"/>
                <a:sym typeface="+mn-ea"/>
              </a:rPr>
              <a:t>高质量论文的要求</a:t>
            </a:r>
            <a:endParaRPr lang="zh-CN" altLang="en-US" sz="2800" b="1" dirty="0">
              <a:latin typeface="Verdana" panose="020B0604030504040204" pitchFamily="34" charset="0"/>
              <a:ea typeface="新宋体" panose="02010609030101010101" pitchFamily="49" charset="-122"/>
            </a:endParaRPr>
          </a:p>
        </p:txBody>
      </p:sp>
      <p:sp>
        <p:nvSpPr>
          <p:cNvPr id="37891" name="Text Box 4"/>
          <p:cNvSpPr txBox="1"/>
          <p:nvPr/>
        </p:nvSpPr>
        <p:spPr>
          <a:xfrm>
            <a:off x="1331913" y="2060575"/>
            <a:ext cx="6192837" cy="3600450"/>
          </a:xfrm>
          <a:prstGeom prst="rect">
            <a:avLst/>
          </a:prstGeom>
          <a:noFill/>
          <a:ln w="9525">
            <a:noFill/>
          </a:ln>
        </p:spPr>
        <p:txBody>
          <a:bodyPr>
            <a:spAutoFit/>
          </a:bodyPr>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要创新</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要达理</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要科学</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要规范</a:t>
            </a:r>
            <a:endParaRPr lang="zh-CN" altLang="en-US" sz="2400" b="1" dirty="0">
              <a:latin typeface="Verdana" panose="020B0604030504040204" pitchFamily="34" charset="0"/>
            </a:endParaRPr>
          </a:p>
        </p:txBody>
      </p:sp>
      <p:sp>
        <p:nvSpPr>
          <p:cNvPr id="26629" name="Text Box 5"/>
          <p:cNvSpPr txBox="1"/>
          <p:nvPr/>
        </p:nvSpPr>
        <p:spPr>
          <a:xfrm>
            <a:off x="2771775" y="2349500"/>
            <a:ext cx="4268788" cy="457200"/>
          </a:xfrm>
          <a:prstGeom prst="rect">
            <a:avLst/>
          </a:prstGeom>
          <a:noFill/>
          <a:ln w="9525">
            <a:noFill/>
          </a:ln>
        </p:spPr>
        <p:txBody>
          <a:bodyPr>
            <a:spAutoFit/>
          </a:bodyPr>
          <a:p>
            <a:pPr eaLnBrk="1" hangingPunct="1"/>
            <a:r>
              <a:rPr lang="en-US" altLang="zh-CN" sz="2400" b="1" dirty="0">
                <a:latin typeface="Verdana" panose="020B0604030504040204" pitchFamily="34" charset="0"/>
              </a:rPr>
              <a:t>—— </a:t>
            </a:r>
            <a:endParaRPr lang="zh-CN" altLang="en-US" sz="2400" b="1" dirty="0">
              <a:latin typeface="Verdana" panose="020B0604030504040204" pitchFamily="34" charset="0"/>
            </a:endParaRPr>
          </a:p>
        </p:txBody>
      </p:sp>
      <p:sp>
        <p:nvSpPr>
          <p:cNvPr id="26633" name="Text Box 9"/>
          <p:cNvSpPr txBox="1"/>
          <p:nvPr/>
        </p:nvSpPr>
        <p:spPr>
          <a:xfrm>
            <a:off x="3714750" y="2143125"/>
            <a:ext cx="4895850" cy="1200150"/>
          </a:xfrm>
          <a:prstGeom prst="rect">
            <a:avLst/>
          </a:prstGeom>
          <a:solidFill>
            <a:srgbClr val="FFFFCC"/>
          </a:solidFill>
          <a:ln w="9525" cap="flat" cmpd="sng">
            <a:solidFill>
              <a:schemeClr val="tx1"/>
            </a:solidFill>
            <a:prstDash val="solid"/>
            <a:miter/>
            <a:headEnd type="none" w="med" len="med"/>
            <a:tailEnd type="none" w="med" len="med"/>
          </a:ln>
        </p:spPr>
        <p:txBody>
          <a:bodyPr>
            <a:spAutoFit/>
          </a:bodyPr>
          <a:p>
            <a:pPr eaLnBrk="1" hangingPunct="1">
              <a:spcBef>
                <a:spcPct val="50000"/>
              </a:spcBef>
            </a:pPr>
            <a:r>
              <a:rPr lang="zh-CN" altLang="en-US" sz="2400" b="1" dirty="0">
                <a:latin typeface="Verdana" panose="020B0604030504040204" pitchFamily="34" charset="0"/>
              </a:rPr>
              <a:t>要有新的科学技术信息（报道的主要研究成果应是前人</a:t>
            </a:r>
            <a:r>
              <a:rPr lang="en-US" altLang="zh-CN" sz="2400" b="1" dirty="0">
                <a:latin typeface="Verdana" panose="020B0604030504040204" pitchFamily="34" charset="0"/>
              </a:rPr>
              <a:t>(</a:t>
            </a:r>
            <a:r>
              <a:rPr lang="zh-CN" altLang="en-US" sz="2400" b="1" dirty="0">
                <a:latin typeface="Verdana" panose="020B0604030504040204" pitchFamily="34" charset="0"/>
              </a:rPr>
              <a:t>或他人</a:t>
            </a:r>
            <a:r>
              <a:rPr lang="en-US" altLang="zh-CN" sz="2400" b="1" dirty="0">
                <a:latin typeface="Verdana" panose="020B0604030504040204" pitchFamily="34" charset="0"/>
              </a:rPr>
              <a:t>)</a:t>
            </a:r>
            <a:r>
              <a:rPr lang="zh-CN" altLang="en-US" sz="2400" b="1" dirty="0">
                <a:latin typeface="Verdana" panose="020B0604030504040204" pitchFamily="34" charset="0"/>
              </a:rPr>
              <a:t>所没有的。）</a:t>
            </a:r>
            <a:endParaRPr lang="zh-CN" altLang="en-US" sz="24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strips(downRight)">
                                      <p:cBhvr>
                                        <p:cTn id="7" dur="500"/>
                                        <p:tgtEl>
                                          <p:spTgt spid="2662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6633"/>
                                        </p:tgtEl>
                                        <p:attrNameLst>
                                          <p:attrName>style.visibility</p:attrName>
                                        </p:attrNameLst>
                                      </p:cBhvr>
                                      <p:to>
                                        <p:strVal val="visible"/>
                                      </p:to>
                                    </p:set>
                                    <p:animEffect transition="in" filter="wipe(up)">
                                      <p:cBhvr>
                                        <p:cTn id="11" dur="500"/>
                                        <p:tgtEl>
                                          <p:spTgt spid="26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266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Text Box 4"/>
          <p:cNvSpPr txBox="1"/>
          <p:nvPr/>
        </p:nvSpPr>
        <p:spPr>
          <a:xfrm>
            <a:off x="1331913" y="2060575"/>
            <a:ext cx="6192837" cy="3600450"/>
          </a:xfrm>
          <a:prstGeom prst="rect">
            <a:avLst/>
          </a:prstGeom>
          <a:noFill/>
          <a:ln w="9525">
            <a:noFill/>
          </a:ln>
        </p:spPr>
        <p:txBody>
          <a:bodyPr>
            <a:spAutoFit/>
          </a:bodyPr>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要创新</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要达理</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要科学</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要规范</a:t>
            </a:r>
            <a:endParaRPr lang="zh-CN" altLang="en-US" sz="2400" b="1" dirty="0">
              <a:latin typeface="Verdana" panose="020B0604030504040204" pitchFamily="34" charset="0"/>
            </a:endParaRPr>
          </a:p>
        </p:txBody>
      </p:sp>
      <p:sp>
        <p:nvSpPr>
          <p:cNvPr id="26629" name="Text Box 5"/>
          <p:cNvSpPr txBox="1"/>
          <p:nvPr/>
        </p:nvSpPr>
        <p:spPr>
          <a:xfrm>
            <a:off x="2771775" y="3221038"/>
            <a:ext cx="4268788" cy="457200"/>
          </a:xfrm>
          <a:prstGeom prst="rect">
            <a:avLst/>
          </a:prstGeom>
          <a:noFill/>
          <a:ln w="9525">
            <a:noFill/>
          </a:ln>
        </p:spPr>
        <p:txBody>
          <a:bodyPr>
            <a:spAutoFit/>
          </a:bodyPr>
          <a:p>
            <a:pPr eaLnBrk="1" hangingPunct="1"/>
            <a:r>
              <a:rPr lang="en-US" altLang="zh-CN" sz="2400" b="1" dirty="0">
                <a:latin typeface="Verdana" panose="020B0604030504040204" pitchFamily="34" charset="0"/>
              </a:rPr>
              <a:t>—— </a:t>
            </a:r>
            <a:endParaRPr lang="zh-CN" altLang="en-US" sz="2400" b="1" dirty="0">
              <a:latin typeface="Verdana" panose="020B0604030504040204" pitchFamily="34" charset="0"/>
            </a:endParaRPr>
          </a:p>
        </p:txBody>
      </p:sp>
      <p:sp>
        <p:nvSpPr>
          <p:cNvPr id="26633" name="Text Box 9"/>
          <p:cNvSpPr txBox="1"/>
          <p:nvPr/>
        </p:nvSpPr>
        <p:spPr>
          <a:xfrm>
            <a:off x="3643313" y="2714625"/>
            <a:ext cx="4895850" cy="1938338"/>
          </a:xfrm>
          <a:prstGeom prst="rect">
            <a:avLst/>
          </a:prstGeom>
          <a:solidFill>
            <a:srgbClr val="FFFFCC"/>
          </a:solidFill>
          <a:ln w="9525" cap="flat" cmpd="sng">
            <a:solidFill>
              <a:schemeClr val="tx1"/>
            </a:solidFill>
            <a:prstDash val="solid"/>
            <a:miter/>
            <a:headEnd type="none" w="med" len="med"/>
            <a:tailEnd type="none" w="med" len="med"/>
          </a:ln>
        </p:spPr>
        <p:txBody>
          <a:bodyPr>
            <a:spAutoFit/>
          </a:bodyPr>
          <a:p>
            <a:pPr eaLnBrk="1" hangingPunct="1">
              <a:spcBef>
                <a:spcPct val="50000"/>
              </a:spcBef>
            </a:pPr>
            <a:r>
              <a:rPr lang="zh-CN" altLang="en-US" sz="2400" b="1" dirty="0">
                <a:latin typeface="Verdana" panose="020B0604030504040204" pitchFamily="34" charset="0"/>
              </a:rPr>
              <a:t>要有一定的学术价值（科技论文要将实验、观测所得的结果，从理论高度进行分析，把感性认识上升到理性认识，进而找到带有规律性的东西，得出科学的结论。）</a:t>
            </a:r>
            <a:endParaRPr lang="zh-CN" altLang="en-US" sz="2400" b="1" dirty="0">
              <a:latin typeface="Verdana" panose="020B0604030504040204" pitchFamily="34" charset="0"/>
            </a:endParaRPr>
          </a:p>
        </p:txBody>
      </p:sp>
      <p:sp>
        <p:nvSpPr>
          <p:cNvPr id="39941" name="Text Box 3"/>
          <p:cNvSpPr txBox="1"/>
          <p:nvPr/>
        </p:nvSpPr>
        <p:spPr>
          <a:xfrm>
            <a:off x="611188" y="981075"/>
            <a:ext cx="4556125" cy="583565"/>
          </a:xfrm>
          <a:prstGeom prst="rect">
            <a:avLst/>
          </a:prstGeom>
          <a:noFill/>
          <a:ln w="9525">
            <a:noFill/>
          </a:ln>
        </p:spPr>
        <p:txBody>
          <a:bodyPr>
            <a:spAutoFit/>
          </a:bodyPr>
          <a:p>
            <a:pPr eaLnBrk="1" hangingPunct="1"/>
            <a:r>
              <a:rPr lang="en-US" altLang="zh-CN" sz="3200" b="1" dirty="0">
                <a:solidFill>
                  <a:srgbClr val="FF0000"/>
                </a:solidFill>
                <a:latin typeface="Verdana" panose="020B0604030504040204" pitchFamily="34" charset="0"/>
                <a:ea typeface="新宋体" panose="02010609030101010101" pitchFamily="49" charset="-122"/>
              </a:rPr>
              <a:t>2.5 </a:t>
            </a:r>
            <a:r>
              <a:rPr lang="zh-CN" altLang="en-US" sz="3200" b="1" dirty="0">
                <a:solidFill>
                  <a:srgbClr val="FF0000"/>
                </a:solidFill>
                <a:latin typeface="Verdana" panose="020B0604030504040204" pitchFamily="34" charset="0"/>
                <a:ea typeface="新宋体" panose="02010609030101010101" pitchFamily="49" charset="-122"/>
              </a:rPr>
              <a:t>高质量论文的要求</a:t>
            </a:r>
            <a:endParaRPr lang="zh-CN" altLang="en-US" sz="3200" b="1" dirty="0">
              <a:solidFill>
                <a:srgbClr val="FF0000"/>
              </a:solidFill>
              <a:latin typeface="Verdana" panose="020B0604030504040204" pitchFamily="34" charset="0"/>
              <a:ea typeface="新宋体"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strips(downRight)">
                                      <p:cBhvr>
                                        <p:cTn id="7" dur="500"/>
                                        <p:tgtEl>
                                          <p:spTgt spid="2662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6633"/>
                                        </p:tgtEl>
                                        <p:attrNameLst>
                                          <p:attrName>style.visibility</p:attrName>
                                        </p:attrNameLst>
                                      </p:cBhvr>
                                      <p:to>
                                        <p:strVal val="visible"/>
                                      </p:to>
                                    </p:set>
                                    <p:animEffect transition="in" filter="wipe(up)">
                                      <p:cBhvr>
                                        <p:cTn id="11" dur="500"/>
                                        <p:tgtEl>
                                          <p:spTgt spid="26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266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Text Box 4"/>
          <p:cNvSpPr txBox="1"/>
          <p:nvPr/>
        </p:nvSpPr>
        <p:spPr>
          <a:xfrm>
            <a:off x="1331913" y="2060575"/>
            <a:ext cx="6192837" cy="3600450"/>
          </a:xfrm>
          <a:prstGeom prst="rect">
            <a:avLst/>
          </a:prstGeom>
          <a:noFill/>
          <a:ln w="9525">
            <a:noFill/>
          </a:ln>
        </p:spPr>
        <p:txBody>
          <a:bodyPr>
            <a:spAutoFit/>
          </a:bodyPr>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要创新</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要达理</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要科学</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要规范</a:t>
            </a:r>
            <a:endParaRPr lang="zh-CN" altLang="en-US" sz="2400" b="1" dirty="0">
              <a:latin typeface="Verdana" panose="020B0604030504040204" pitchFamily="34" charset="0"/>
            </a:endParaRPr>
          </a:p>
        </p:txBody>
      </p:sp>
      <p:sp>
        <p:nvSpPr>
          <p:cNvPr id="26629" name="Text Box 5"/>
          <p:cNvSpPr txBox="1"/>
          <p:nvPr/>
        </p:nvSpPr>
        <p:spPr>
          <a:xfrm>
            <a:off x="2771775" y="4114800"/>
            <a:ext cx="4268788" cy="457200"/>
          </a:xfrm>
          <a:prstGeom prst="rect">
            <a:avLst/>
          </a:prstGeom>
          <a:noFill/>
          <a:ln w="9525">
            <a:noFill/>
          </a:ln>
        </p:spPr>
        <p:txBody>
          <a:bodyPr>
            <a:spAutoFit/>
          </a:bodyPr>
          <a:p>
            <a:pPr eaLnBrk="1" hangingPunct="1"/>
            <a:r>
              <a:rPr lang="en-US" altLang="zh-CN" sz="2400" b="1" dirty="0">
                <a:latin typeface="Verdana" panose="020B0604030504040204" pitchFamily="34" charset="0"/>
              </a:rPr>
              <a:t>—— </a:t>
            </a:r>
            <a:endParaRPr lang="zh-CN" altLang="en-US" sz="2400" b="1" dirty="0">
              <a:latin typeface="Verdana" panose="020B0604030504040204" pitchFamily="34" charset="0"/>
            </a:endParaRPr>
          </a:p>
        </p:txBody>
      </p:sp>
      <p:sp>
        <p:nvSpPr>
          <p:cNvPr id="26633" name="Text Box 9"/>
          <p:cNvSpPr txBox="1"/>
          <p:nvPr/>
        </p:nvSpPr>
        <p:spPr>
          <a:xfrm>
            <a:off x="3643313" y="3502025"/>
            <a:ext cx="4895850" cy="1570038"/>
          </a:xfrm>
          <a:prstGeom prst="rect">
            <a:avLst/>
          </a:prstGeom>
          <a:solidFill>
            <a:srgbClr val="FFFFCC"/>
          </a:solidFill>
          <a:ln w="9525" cap="flat" cmpd="sng">
            <a:solidFill>
              <a:schemeClr val="tx1"/>
            </a:solidFill>
            <a:prstDash val="solid"/>
            <a:miter/>
            <a:headEnd type="none" w="med" len="med"/>
            <a:tailEnd type="none" w="med" len="med"/>
          </a:ln>
        </p:spPr>
        <p:txBody>
          <a:bodyPr>
            <a:spAutoFit/>
          </a:bodyPr>
          <a:p>
            <a:pPr eaLnBrk="1" hangingPunct="1">
              <a:spcBef>
                <a:spcPct val="50000"/>
              </a:spcBef>
            </a:pPr>
            <a:r>
              <a:rPr lang="zh-CN" altLang="en-US" sz="2400" b="1" dirty="0">
                <a:latin typeface="Verdana" panose="020B0604030504040204" pitchFamily="34" charset="0"/>
              </a:rPr>
              <a:t>内容、表达要科学，符合逻辑（运用综合方法，从已掌握的材料得出结论，表现为表述的准确、明白，语言贴切。）</a:t>
            </a:r>
            <a:endParaRPr lang="zh-CN" altLang="en-US" sz="2400" b="1" dirty="0">
              <a:latin typeface="Verdana" panose="020B0604030504040204" pitchFamily="34" charset="0"/>
            </a:endParaRPr>
          </a:p>
        </p:txBody>
      </p:sp>
      <p:sp>
        <p:nvSpPr>
          <p:cNvPr id="41989" name="Text Box 3"/>
          <p:cNvSpPr txBox="1"/>
          <p:nvPr/>
        </p:nvSpPr>
        <p:spPr>
          <a:xfrm>
            <a:off x="611188" y="981075"/>
            <a:ext cx="4556125" cy="521970"/>
          </a:xfrm>
          <a:prstGeom prst="rect">
            <a:avLst/>
          </a:prstGeom>
          <a:noFill/>
          <a:ln w="9525">
            <a:noFill/>
          </a:ln>
        </p:spPr>
        <p:txBody>
          <a:bodyPr>
            <a:spAutoFit/>
          </a:bodyPr>
          <a:p>
            <a:pPr eaLnBrk="1" hangingPunct="1"/>
            <a:r>
              <a:rPr lang="en-US" altLang="zh-CN" sz="2800" b="1" dirty="0">
                <a:solidFill>
                  <a:srgbClr val="FF0000"/>
                </a:solidFill>
                <a:ea typeface="新宋体" panose="02010609030101010101" pitchFamily="49" charset="-122"/>
                <a:sym typeface="+mn-ea"/>
              </a:rPr>
              <a:t>2.5 </a:t>
            </a:r>
            <a:r>
              <a:rPr lang="zh-CN" altLang="en-US" sz="2800" b="1" dirty="0">
                <a:solidFill>
                  <a:srgbClr val="FF0000"/>
                </a:solidFill>
                <a:ea typeface="新宋体" panose="02010609030101010101" pitchFamily="49" charset="-122"/>
                <a:sym typeface="+mn-ea"/>
              </a:rPr>
              <a:t>高质量论文的要求</a:t>
            </a:r>
            <a:endParaRPr lang="zh-CN" altLang="en-US" sz="2800" b="1" dirty="0">
              <a:latin typeface="Verdana" panose="020B0604030504040204" pitchFamily="34" charset="0"/>
              <a:ea typeface="新宋体"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strips(downRight)">
                                      <p:cBhvr>
                                        <p:cTn id="7" dur="500"/>
                                        <p:tgtEl>
                                          <p:spTgt spid="2662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6633"/>
                                        </p:tgtEl>
                                        <p:attrNameLst>
                                          <p:attrName>style.visibility</p:attrName>
                                        </p:attrNameLst>
                                      </p:cBhvr>
                                      <p:to>
                                        <p:strVal val="visible"/>
                                      </p:to>
                                    </p:set>
                                    <p:animEffect transition="in" filter="wipe(up)">
                                      <p:cBhvr>
                                        <p:cTn id="11" dur="500"/>
                                        <p:tgtEl>
                                          <p:spTgt spid="26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266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Text Box 4"/>
          <p:cNvSpPr txBox="1"/>
          <p:nvPr/>
        </p:nvSpPr>
        <p:spPr>
          <a:xfrm>
            <a:off x="1331913" y="2060575"/>
            <a:ext cx="6192837" cy="3600450"/>
          </a:xfrm>
          <a:prstGeom prst="rect">
            <a:avLst/>
          </a:prstGeom>
          <a:noFill/>
          <a:ln w="9525">
            <a:noFill/>
          </a:ln>
        </p:spPr>
        <p:txBody>
          <a:bodyPr>
            <a:spAutoFit/>
          </a:bodyPr>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要创新</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要达理</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要科学</a:t>
            </a:r>
            <a:endParaRPr lang="zh-CN" altLang="en-US" sz="2400" b="1" dirty="0">
              <a:latin typeface="Verdana" panose="020B0604030504040204" pitchFamily="34" charset="0"/>
            </a:endParaRPr>
          </a:p>
          <a:p>
            <a:pPr eaLnBrk="1" hangingPunct="1">
              <a:lnSpc>
                <a:spcPct val="20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要规范</a:t>
            </a:r>
            <a:endParaRPr lang="zh-CN" altLang="en-US" sz="2400" b="1" dirty="0">
              <a:latin typeface="Verdana" panose="020B0604030504040204" pitchFamily="34" charset="0"/>
            </a:endParaRPr>
          </a:p>
        </p:txBody>
      </p:sp>
      <p:sp>
        <p:nvSpPr>
          <p:cNvPr id="26629" name="Text Box 5"/>
          <p:cNvSpPr txBox="1"/>
          <p:nvPr/>
        </p:nvSpPr>
        <p:spPr>
          <a:xfrm>
            <a:off x="2714625" y="5114925"/>
            <a:ext cx="4268788" cy="457200"/>
          </a:xfrm>
          <a:prstGeom prst="rect">
            <a:avLst/>
          </a:prstGeom>
          <a:noFill/>
          <a:ln w="9525">
            <a:noFill/>
          </a:ln>
        </p:spPr>
        <p:txBody>
          <a:bodyPr>
            <a:spAutoFit/>
          </a:bodyPr>
          <a:p>
            <a:pPr eaLnBrk="1" hangingPunct="1"/>
            <a:r>
              <a:rPr lang="en-US" altLang="zh-CN" sz="2400" b="1" dirty="0">
                <a:latin typeface="Verdana" panose="020B0604030504040204" pitchFamily="34" charset="0"/>
              </a:rPr>
              <a:t>—— </a:t>
            </a:r>
            <a:endParaRPr lang="zh-CN" altLang="en-US" sz="2400" b="1" dirty="0">
              <a:latin typeface="Verdana" panose="020B0604030504040204" pitchFamily="34" charset="0"/>
            </a:endParaRPr>
          </a:p>
        </p:txBody>
      </p:sp>
      <p:sp>
        <p:nvSpPr>
          <p:cNvPr id="26633" name="Text Box 9"/>
          <p:cNvSpPr txBox="1"/>
          <p:nvPr/>
        </p:nvSpPr>
        <p:spPr>
          <a:xfrm>
            <a:off x="3571875" y="3500438"/>
            <a:ext cx="4895850" cy="2678112"/>
          </a:xfrm>
          <a:prstGeom prst="rect">
            <a:avLst/>
          </a:prstGeom>
          <a:solidFill>
            <a:srgbClr val="FFFFCC"/>
          </a:solidFill>
          <a:ln w="9525" cap="flat" cmpd="sng">
            <a:solidFill>
              <a:schemeClr val="tx1"/>
            </a:solidFill>
            <a:prstDash val="solid"/>
            <a:miter/>
            <a:headEnd type="none" w="med" len="med"/>
            <a:tailEnd type="none" w="med" len="med"/>
          </a:ln>
        </p:spPr>
        <p:txBody>
          <a:bodyPr>
            <a:spAutoFit/>
          </a:bodyPr>
          <a:p>
            <a:pPr eaLnBrk="1" hangingPunct="1">
              <a:spcBef>
                <a:spcPct val="50000"/>
              </a:spcBef>
            </a:pPr>
            <a:r>
              <a:rPr lang="zh-CN" altLang="en-US" sz="2400" b="1" dirty="0">
                <a:latin typeface="Verdana" panose="020B0604030504040204" pitchFamily="34" charset="0"/>
              </a:rPr>
              <a:t>可读性要好（在文字表达方面：要求语言准确、简明、通顺，条理清楚，层次分明，论述严谨。在技术表达方面：包括名词术语、数字、符号的使用，图表的设计，计量单位的使用，文献的著录等都应符合规范化要求。）</a:t>
            </a:r>
            <a:endParaRPr lang="zh-CN" altLang="en-US" sz="2400" b="1" dirty="0">
              <a:latin typeface="Verdana" panose="020B0604030504040204" pitchFamily="34" charset="0"/>
            </a:endParaRPr>
          </a:p>
        </p:txBody>
      </p:sp>
      <p:sp>
        <p:nvSpPr>
          <p:cNvPr id="44037" name="Text Box 3"/>
          <p:cNvSpPr txBox="1"/>
          <p:nvPr/>
        </p:nvSpPr>
        <p:spPr>
          <a:xfrm>
            <a:off x="611188" y="981075"/>
            <a:ext cx="4556125" cy="521970"/>
          </a:xfrm>
          <a:prstGeom prst="rect">
            <a:avLst/>
          </a:prstGeom>
          <a:noFill/>
          <a:ln w="9525">
            <a:noFill/>
          </a:ln>
        </p:spPr>
        <p:txBody>
          <a:bodyPr>
            <a:spAutoFit/>
          </a:bodyPr>
          <a:p>
            <a:pPr eaLnBrk="1" hangingPunct="1"/>
            <a:r>
              <a:rPr lang="en-US" altLang="zh-CN" sz="2800" b="1" dirty="0">
                <a:solidFill>
                  <a:srgbClr val="FF0000"/>
                </a:solidFill>
                <a:ea typeface="新宋体" panose="02010609030101010101" pitchFamily="49" charset="-122"/>
                <a:sym typeface="+mn-ea"/>
              </a:rPr>
              <a:t>2.5 </a:t>
            </a:r>
            <a:r>
              <a:rPr lang="zh-CN" altLang="en-US" sz="2800" b="1" dirty="0">
                <a:solidFill>
                  <a:srgbClr val="FF0000"/>
                </a:solidFill>
                <a:ea typeface="新宋体" panose="02010609030101010101" pitchFamily="49" charset="-122"/>
                <a:sym typeface="+mn-ea"/>
              </a:rPr>
              <a:t>高质量论文的要求</a:t>
            </a:r>
            <a:endParaRPr lang="zh-CN" altLang="en-US" sz="2800" b="1" dirty="0">
              <a:latin typeface="Verdana" panose="020B0604030504040204" pitchFamily="34" charset="0"/>
              <a:ea typeface="新宋体"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strips(downRight)">
                                      <p:cBhvr>
                                        <p:cTn id="7" dur="500"/>
                                        <p:tgtEl>
                                          <p:spTgt spid="2662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6633"/>
                                        </p:tgtEl>
                                        <p:attrNameLst>
                                          <p:attrName>style.visibility</p:attrName>
                                        </p:attrNameLst>
                                      </p:cBhvr>
                                      <p:to>
                                        <p:strVal val="visible"/>
                                      </p:to>
                                    </p:set>
                                    <p:animEffect transition="in" filter="wipe(up)">
                                      <p:cBhvr>
                                        <p:cTn id="11" dur="500"/>
                                        <p:tgtEl>
                                          <p:spTgt spid="26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266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2" name="Text Box 2"/>
          <p:cNvSpPr txBox="1"/>
          <p:nvPr/>
        </p:nvSpPr>
        <p:spPr>
          <a:xfrm>
            <a:off x="898525" y="1773238"/>
            <a:ext cx="5905500" cy="493712"/>
          </a:xfrm>
          <a:prstGeom prst="rect">
            <a:avLst/>
          </a:prstGeom>
          <a:noFill/>
          <a:ln w="9525">
            <a:noFill/>
          </a:ln>
        </p:spPr>
        <p:txBody>
          <a:bodyPr>
            <a:spAutoFit/>
          </a:bodyPr>
          <a:p>
            <a:pPr marL="274955" indent="-274955" eaLnBrk="1" hangingPunct="1">
              <a:lnSpc>
                <a:spcPct val="110000"/>
              </a:lnSpc>
              <a:spcBef>
                <a:spcPct val="70000"/>
              </a:spcBef>
              <a:buClr>
                <a:srgbClr val="FF0000"/>
              </a:buClr>
              <a:buFont typeface="Wingdings" panose="05000000000000000000" pitchFamily="2" charset="2"/>
              <a:buChar char="Ø"/>
            </a:pPr>
            <a:r>
              <a:rPr lang="zh-CN" altLang="en-US" sz="2400" b="1" dirty="0">
                <a:latin typeface="Verdana" panose="020B0604030504040204" pitchFamily="34" charset="0"/>
              </a:rPr>
              <a:t>数据库检索</a:t>
            </a:r>
            <a:endParaRPr lang="zh-CN" altLang="en-US" sz="2400" b="1" dirty="0">
              <a:latin typeface="Verdana" panose="020B0604030504040204" pitchFamily="34" charset="0"/>
            </a:endParaRPr>
          </a:p>
        </p:txBody>
      </p:sp>
      <p:sp>
        <p:nvSpPr>
          <p:cNvPr id="153603" name="Text Box 3"/>
          <p:cNvSpPr txBox="1"/>
          <p:nvPr/>
        </p:nvSpPr>
        <p:spPr>
          <a:xfrm>
            <a:off x="684213" y="836613"/>
            <a:ext cx="5543550" cy="457200"/>
          </a:xfrm>
          <a:prstGeom prst="rect">
            <a:avLst/>
          </a:prstGeom>
          <a:noFill/>
          <a:ln w="9525">
            <a:noFill/>
          </a:ln>
        </p:spPr>
        <p:txBody>
          <a:bodyPr>
            <a:spAutoFit/>
          </a:bodyPr>
          <a:p>
            <a:pPr eaLnBrk="1" hangingPunct="1">
              <a:spcBef>
                <a:spcPct val="50000"/>
              </a:spcBef>
              <a:buFont typeface="Wingdings" panose="05000000000000000000" pitchFamily="2" charset="2"/>
              <a:buChar char="l"/>
            </a:pPr>
            <a:r>
              <a:rPr lang="en-US" altLang="zh-CN" sz="2400" b="1" dirty="0">
                <a:solidFill>
                  <a:srgbClr val="0000FF"/>
                </a:solidFill>
                <a:latin typeface="黑体" panose="02010609060101010101" pitchFamily="49" charset="-122"/>
                <a:ea typeface="黑体" panose="02010609060101010101" pitchFamily="49" charset="-122"/>
              </a:rPr>
              <a:t> </a:t>
            </a:r>
            <a:r>
              <a:rPr lang="zh-CN" altLang="en-US" sz="2400" b="1" dirty="0">
                <a:solidFill>
                  <a:srgbClr val="0000FF"/>
                </a:solidFill>
                <a:latin typeface="黑体" panose="02010609060101010101" pitchFamily="49" charset="-122"/>
                <a:ea typeface="黑体" panose="02010609060101010101" pitchFamily="49" charset="-122"/>
              </a:rPr>
              <a:t>英文期刊论文检索</a:t>
            </a:r>
            <a:endParaRPr lang="zh-CN" altLang="en-US" sz="2400" b="1" dirty="0">
              <a:solidFill>
                <a:srgbClr val="0000FF"/>
              </a:solidFill>
              <a:latin typeface="黑体" panose="02010609060101010101" pitchFamily="49" charset="-122"/>
              <a:ea typeface="黑体" panose="02010609060101010101" pitchFamily="49" charset="-122"/>
            </a:endParaRPr>
          </a:p>
        </p:txBody>
      </p:sp>
      <p:sp>
        <p:nvSpPr>
          <p:cNvPr id="290820" name="Text Box 4"/>
          <p:cNvSpPr txBox="1"/>
          <p:nvPr/>
        </p:nvSpPr>
        <p:spPr>
          <a:xfrm>
            <a:off x="900113" y="3151188"/>
            <a:ext cx="5905500" cy="493712"/>
          </a:xfrm>
          <a:prstGeom prst="rect">
            <a:avLst/>
          </a:prstGeom>
          <a:noFill/>
          <a:ln w="9525">
            <a:noFill/>
          </a:ln>
        </p:spPr>
        <p:txBody>
          <a:bodyPr>
            <a:spAutoFit/>
          </a:bodyPr>
          <a:p>
            <a:pPr marL="274955" indent="-274955" eaLnBrk="1" hangingPunct="1">
              <a:lnSpc>
                <a:spcPct val="110000"/>
              </a:lnSpc>
              <a:spcBef>
                <a:spcPct val="70000"/>
              </a:spcBef>
              <a:buClr>
                <a:srgbClr val="FF0000"/>
              </a:buClr>
              <a:buFont typeface="Wingdings" panose="05000000000000000000" pitchFamily="2" charset="2"/>
              <a:buChar char="Ø"/>
            </a:pPr>
            <a:r>
              <a:rPr lang="zh-CN" altLang="en-US" sz="2400" b="1" dirty="0">
                <a:latin typeface="Verdana" panose="020B0604030504040204" pitchFamily="34" charset="0"/>
              </a:rPr>
              <a:t>学术搜索引擎</a:t>
            </a:r>
            <a:endParaRPr lang="zh-CN" altLang="en-US" sz="2400" b="1" dirty="0">
              <a:latin typeface="Verdana" panose="020B0604030504040204" pitchFamily="34" charset="0"/>
            </a:endParaRPr>
          </a:p>
        </p:txBody>
      </p:sp>
      <p:sp>
        <p:nvSpPr>
          <p:cNvPr id="290821" name="Text Box 5"/>
          <p:cNvSpPr txBox="1"/>
          <p:nvPr/>
        </p:nvSpPr>
        <p:spPr>
          <a:xfrm>
            <a:off x="1331913" y="3851275"/>
            <a:ext cx="6551612" cy="1954213"/>
          </a:xfrm>
          <a:prstGeom prst="rect">
            <a:avLst/>
          </a:prstGeom>
          <a:noFill/>
          <a:ln w="9525">
            <a:noFill/>
          </a:ln>
        </p:spPr>
        <p:txBody>
          <a:bodyPr>
            <a:spAutoFit/>
          </a:bodyPr>
          <a:p>
            <a:pPr marL="274955" indent="-274955" eaLnBrk="1" hangingPunct="1">
              <a:lnSpc>
                <a:spcPct val="110000"/>
              </a:lnSpc>
              <a:spcBef>
                <a:spcPct val="70000"/>
              </a:spcBef>
              <a:buClr>
                <a:srgbClr val="FF0000"/>
              </a:buClr>
              <a:buFont typeface="Wingdings" panose="05000000000000000000" pitchFamily="2" charset="2"/>
            </a:pPr>
            <a:r>
              <a:rPr lang="nl-NL" altLang="zh-CN" sz="2400" b="1" dirty="0">
                <a:latin typeface="Verdana" panose="020B0604030504040204" pitchFamily="34" charset="0"/>
              </a:rPr>
              <a:t>Google Scholar</a:t>
            </a:r>
            <a:r>
              <a:rPr lang="zh-CN" altLang="nl-NL" sz="2400" b="1" dirty="0">
                <a:latin typeface="Verdana" panose="020B0604030504040204" pitchFamily="34" charset="0"/>
              </a:rPr>
              <a:t>：</a:t>
            </a:r>
            <a:r>
              <a:rPr lang="nl-NL" altLang="zh-CN" sz="2400" b="1" dirty="0">
                <a:latin typeface="Verdana" panose="020B0604030504040204" pitchFamily="34" charset="0"/>
                <a:hlinkClick r:id="rId1"/>
              </a:rPr>
              <a:t>http://scholar.google.com/</a:t>
            </a:r>
            <a:r>
              <a:rPr lang="nl-NL" altLang="zh-CN" sz="2400" b="1" dirty="0">
                <a:latin typeface="Verdana" panose="020B0604030504040204" pitchFamily="34" charset="0"/>
              </a:rPr>
              <a:t> </a:t>
            </a:r>
            <a:endParaRPr lang="nl-NL" altLang="zh-CN" sz="2400" b="1" dirty="0">
              <a:latin typeface="Verdana" panose="020B0604030504040204" pitchFamily="34" charset="0"/>
            </a:endParaRPr>
          </a:p>
          <a:p>
            <a:pPr marL="274955" indent="-274955" eaLnBrk="1" hangingPunct="1">
              <a:lnSpc>
                <a:spcPct val="110000"/>
              </a:lnSpc>
              <a:spcBef>
                <a:spcPct val="70000"/>
              </a:spcBef>
              <a:buClr>
                <a:srgbClr val="FF0000"/>
              </a:buClr>
              <a:buFont typeface="Wingdings" panose="05000000000000000000" pitchFamily="2" charset="2"/>
            </a:pPr>
            <a:r>
              <a:rPr lang="nl-NL" altLang="zh-CN" sz="2400" b="1" dirty="0">
                <a:latin typeface="Verdana" panose="020B0604030504040204" pitchFamily="34" charset="0"/>
              </a:rPr>
              <a:t>SCIRUS</a:t>
            </a:r>
            <a:r>
              <a:rPr lang="zh-CN" altLang="nl-NL" sz="2400" b="1" dirty="0">
                <a:latin typeface="Verdana" panose="020B0604030504040204" pitchFamily="34" charset="0"/>
              </a:rPr>
              <a:t>：</a:t>
            </a:r>
            <a:r>
              <a:rPr lang="nl-NL" altLang="zh-CN" sz="2400" b="1" dirty="0">
                <a:latin typeface="Verdana" panose="020B0604030504040204" pitchFamily="34" charset="0"/>
                <a:hlinkClick r:id="rId2"/>
              </a:rPr>
              <a:t>http://www.scirus.com/srsapp/</a:t>
            </a:r>
            <a:r>
              <a:rPr lang="nl-NL" altLang="zh-CN" sz="2400" b="1" dirty="0">
                <a:latin typeface="Verdana" panose="020B0604030504040204" pitchFamily="34" charset="0"/>
              </a:rPr>
              <a:t> </a:t>
            </a:r>
            <a:endParaRPr lang="en-US" altLang="zh-CN" sz="2400" b="1" dirty="0">
              <a:latin typeface="Verdana" panose="020B0604030504040204" pitchFamily="34" charset="0"/>
            </a:endParaRPr>
          </a:p>
        </p:txBody>
      </p:sp>
      <p:sp>
        <p:nvSpPr>
          <p:cNvPr id="153606" name="矩形 5"/>
          <p:cNvSpPr/>
          <p:nvPr/>
        </p:nvSpPr>
        <p:spPr>
          <a:xfrm>
            <a:off x="1331913" y="2276475"/>
            <a:ext cx="7272337" cy="831850"/>
          </a:xfrm>
          <a:prstGeom prst="rect">
            <a:avLst/>
          </a:prstGeom>
          <a:noFill/>
          <a:ln w="9525">
            <a:noFill/>
          </a:ln>
        </p:spPr>
        <p:txBody>
          <a:bodyPr>
            <a:spAutoFit/>
          </a:bodyPr>
          <a:p>
            <a:r>
              <a:rPr lang="en-US" altLang="zh-CN" sz="2400" b="1" dirty="0">
                <a:latin typeface="Verdana" panose="020B0604030504040204" pitchFamily="34" charset="0"/>
                <a:hlinkClick r:id="rId3"/>
              </a:rPr>
              <a:t>MathSciNet</a:t>
            </a:r>
            <a:r>
              <a:rPr lang="zh-CN" altLang="en-US" sz="2400" b="1" dirty="0">
                <a:latin typeface="Verdana" panose="020B0604030504040204" pitchFamily="34" charset="0"/>
                <a:hlinkClick r:id="rId3"/>
              </a:rPr>
              <a:t>远程访问</a:t>
            </a:r>
            <a:r>
              <a:rPr lang="en-US" altLang="zh-CN" sz="2400" b="1" dirty="0">
                <a:latin typeface="Verdana" panose="020B0604030504040204" pitchFamily="34" charset="0"/>
                <a:hlinkClick r:id="rId3"/>
              </a:rPr>
              <a:t>https://mathscinet.ams.org/mathscinet</a:t>
            </a:r>
            <a:endParaRPr lang="zh-CN" altLang="en-US" sz="2400" b="1" dirty="0">
              <a:latin typeface="Verdana" panose="020B0604030504040204" pitchFamily="34" charset="0"/>
              <a:hlinkClick r:id="rId1"/>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90820"/>
                                        </p:tgtEl>
                                        <p:attrNameLst>
                                          <p:attrName>style.visibility</p:attrName>
                                        </p:attrNameLst>
                                      </p:cBhvr>
                                      <p:to>
                                        <p:strVal val="visible"/>
                                      </p:to>
                                    </p:set>
                                    <p:animEffect transition="in" filter="strips(downRight)">
                                      <p:cBhvr>
                                        <p:cTn id="7" dur="500"/>
                                        <p:tgtEl>
                                          <p:spTgt spid="290820"/>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290821"/>
                                        </p:tgtEl>
                                        <p:attrNameLst>
                                          <p:attrName>style.visibility</p:attrName>
                                        </p:attrNameLst>
                                      </p:cBhvr>
                                      <p:to>
                                        <p:strVal val="visible"/>
                                      </p:to>
                                    </p:set>
                                    <p:animEffect transition="in" filter="strips(downRight)">
                                      <p:cBhvr>
                                        <p:cTn id="11" dur="500"/>
                                        <p:tgtEl>
                                          <p:spTgt spid="290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0" grpId="0"/>
      <p:bldP spid="2908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70" name="矩形 5"/>
          <p:cNvSpPr/>
          <p:nvPr/>
        </p:nvSpPr>
        <p:spPr>
          <a:xfrm>
            <a:off x="1331913" y="2276475"/>
            <a:ext cx="7272337" cy="3046413"/>
          </a:xfrm>
          <a:prstGeom prst="rect">
            <a:avLst/>
          </a:prstGeom>
          <a:noFill/>
          <a:ln w="9525">
            <a:noFill/>
          </a:ln>
        </p:spPr>
        <p:txBody>
          <a:bodyPr>
            <a:spAutoFit/>
          </a:bodyPr>
          <a:p>
            <a:r>
              <a:rPr lang="zh-CN" altLang="en-US" sz="2400" b="1" dirty="0">
                <a:latin typeface="Verdana" panose="020B0604030504040204" pitchFamily="34" charset="0"/>
                <a:hlinkClick r:id="rId1"/>
              </a:rPr>
              <a:t>我校资源具体可参见课堂演示</a:t>
            </a:r>
            <a:endParaRPr lang="en-US" altLang="zh-CN" sz="2400" b="1" dirty="0">
              <a:latin typeface="Verdana" panose="020B0604030504040204" pitchFamily="34" charset="0"/>
              <a:hlinkClick r:id="rId1"/>
            </a:endParaRPr>
          </a:p>
          <a:p>
            <a:endParaRPr lang="en-US" altLang="zh-CN" sz="2400" b="1" dirty="0">
              <a:latin typeface="Verdana" panose="020B0604030504040204" pitchFamily="34" charset="0"/>
              <a:hlinkClick r:id="rId1"/>
            </a:endParaRPr>
          </a:p>
          <a:p>
            <a:r>
              <a:rPr lang="en-US" altLang="zh-CN" sz="2400" b="1" dirty="0">
                <a:latin typeface="Verdana" panose="020B0604030504040204" pitchFamily="34" charset="0"/>
                <a:hlinkClick r:id="rId1"/>
              </a:rPr>
              <a:t>http://www.library.gxnu.edu.cn/</a:t>
            </a:r>
            <a:endParaRPr lang="en-US" altLang="zh-CN" sz="2400" b="1" dirty="0">
              <a:latin typeface="Verdana" panose="020B0604030504040204" pitchFamily="34" charset="0"/>
              <a:hlinkClick r:id="rId1"/>
            </a:endParaRPr>
          </a:p>
          <a:p>
            <a:endParaRPr lang="en-US" altLang="zh-CN" sz="2400" b="1" dirty="0">
              <a:latin typeface="Verdana" panose="020B0604030504040204" pitchFamily="34" charset="0"/>
              <a:hlinkClick r:id="rId1"/>
            </a:endParaRPr>
          </a:p>
          <a:p>
            <a:endParaRPr lang="en-US" altLang="zh-CN" sz="2400" b="1" dirty="0">
              <a:latin typeface="Verdana" panose="020B0604030504040204" pitchFamily="34" charset="0"/>
              <a:hlinkClick r:id="rId1"/>
            </a:endParaRPr>
          </a:p>
          <a:p>
            <a:r>
              <a:rPr lang="zh-CN" altLang="en-US" sz="2400" b="1" dirty="0">
                <a:latin typeface="Verdana" panose="020B0604030504040204" pitchFamily="34" charset="0"/>
                <a:hlinkClick r:id="rId1"/>
              </a:rPr>
              <a:t>数据库：</a:t>
            </a:r>
            <a:r>
              <a:rPr lang="zh-CN" altLang="en-US" sz="2400" b="1" dirty="0">
                <a:latin typeface="Verdana" panose="020B0604030504040204" pitchFamily="34" charset="0"/>
                <a:hlinkClick r:id="rId2"/>
              </a:rPr>
              <a:t>中国经济社会</a:t>
            </a:r>
            <a:r>
              <a:rPr lang="zh-CN" altLang="en-US" sz="2400" dirty="0">
                <a:latin typeface="Verdana" panose="020B0604030504040204" pitchFamily="34" charset="0"/>
              </a:rPr>
              <a:t>大数据研究平台</a:t>
            </a:r>
            <a:endParaRPr lang="en-US" altLang="zh-CN" sz="2400" dirty="0">
              <a:latin typeface="Verdana" panose="020B0604030504040204" pitchFamily="34" charset="0"/>
            </a:endParaRPr>
          </a:p>
          <a:p>
            <a:endParaRPr lang="en-US" altLang="zh-CN" sz="2400" b="1" dirty="0">
              <a:latin typeface="Verdana" panose="020B0604030504040204" pitchFamily="34" charset="0"/>
              <a:hlinkClick r:id="rId1"/>
            </a:endParaRPr>
          </a:p>
          <a:p>
            <a:r>
              <a:rPr lang="en-US" altLang="zh-CN" sz="2400" b="1" dirty="0">
                <a:latin typeface="Verdana" panose="020B0604030504040204" pitchFamily="34" charset="0"/>
                <a:hlinkClick r:id="rId1"/>
              </a:rPr>
              <a:t>http://data.cnki.net/</a:t>
            </a:r>
            <a:endParaRPr lang="zh-CN" altLang="en-US" sz="2400" b="1" dirty="0">
              <a:latin typeface="Verdana" panose="020B0604030504040204" pitchFamily="34" charset="0"/>
              <a:hlinkClick r:id="rId1"/>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4"/>
          <p:cNvSpPr/>
          <p:nvPr/>
        </p:nvSpPr>
        <p:spPr>
          <a:xfrm>
            <a:off x="2483485" y="2493010"/>
            <a:ext cx="4935220" cy="1476375"/>
          </a:xfrm>
          <a:prstGeom prst="rect">
            <a:avLst/>
          </a:prstGeom>
          <a:noFill/>
          <a:ln w="9525">
            <a:noFill/>
          </a:ln>
        </p:spPr>
        <p:txBody>
          <a:bodyPr wrap="square">
            <a:spAutoFit/>
          </a:bodyPr>
          <a:p>
            <a:pPr algn="just" eaLnBrk="1" hangingPunct="1">
              <a:lnSpc>
                <a:spcPct val="150000"/>
              </a:lnSpc>
            </a:pPr>
            <a:r>
              <a:rPr lang="en-US" altLang="zh-CN" sz="6000" b="1" dirty="0">
                <a:solidFill>
                  <a:srgbClr val="FF0000"/>
                </a:solidFill>
                <a:latin typeface="Verdana" panose="020B0604030504040204" pitchFamily="34" charset="0"/>
                <a:ea typeface="新宋体" panose="02010609030101010101" pitchFamily="49" charset="-122"/>
              </a:rPr>
              <a:t>1.</a:t>
            </a:r>
            <a:r>
              <a:rPr lang="zh-CN" altLang="en-US" sz="6000" b="1" dirty="0">
                <a:solidFill>
                  <a:srgbClr val="FF0000"/>
                </a:solidFill>
                <a:latin typeface="Arial" panose="020B0604020202020204" pitchFamily="34" charset="0"/>
              </a:rPr>
              <a:t>为什么？</a:t>
            </a:r>
            <a:endParaRPr lang="zh-CN" altLang="en-US" sz="6000" b="1" dirty="0">
              <a:solidFill>
                <a:srgbClr val="FF0000"/>
              </a:solidFill>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539750" y="621030"/>
          <a:ext cx="8191500" cy="5643880"/>
        </p:xfrm>
        <a:graphic>
          <a:graphicData uri="http://schemas.openxmlformats.org/presentationml/2006/ole">
            <mc:AlternateContent xmlns:mc="http://schemas.openxmlformats.org/markup-compatibility/2006">
              <mc:Choice xmlns:v="urn:schemas-microsoft-com:vml" Requires="v">
                <p:oleObj spid="_x0000_s3" name="" r:id="rId1" imgW="11536680" imgH="5612130" progId="Paint.Picture">
                  <p:embed/>
                </p:oleObj>
              </mc:Choice>
              <mc:Fallback>
                <p:oleObj name="" r:id="rId1" imgW="11536680" imgH="5612130" progId="Paint.Picture">
                  <p:embed/>
                  <p:pic>
                    <p:nvPicPr>
                      <p:cNvPr id="0" name="图片 2"/>
                      <p:cNvPicPr/>
                      <p:nvPr/>
                    </p:nvPicPr>
                    <p:blipFill>
                      <a:blip r:embed="rId2"/>
                      <a:stretch>
                        <a:fillRect/>
                      </a:stretch>
                    </p:blipFill>
                    <p:spPr>
                      <a:xfrm>
                        <a:off x="539750" y="621030"/>
                        <a:ext cx="8191500" cy="5643880"/>
                      </a:xfrm>
                      <a:prstGeom prst="rect">
                        <a:avLst/>
                      </a:prstGeom>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251460" y="405130"/>
          <a:ext cx="8693785" cy="6108700"/>
        </p:xfrm>
        <a:graphic>
          <a:graphicData uri="http://schemas.openxmlformats.org/presentationml/2006/ole">
            <mc:AlternateContent xmlns:mc="http://schemas.openxmlformats.org/markup-compatibility/2006">
              <mc:Choice xmlns:v="urn:schemas-microsoft-com:vml" Requires="v">
                <p:oleObj spid="_x0000_s3" name="" r:id="rId1" imgW="11525250" imgH="5147310" progId="Paint.Picture">
                  <p:embed/>
                </p:oleObj>
              </mc:Choice>
              <mc:Fallback>
                <p:oleObj name="" r:id="rId1" imgW="11525250" imgH="5147310" progId="Paint.Picture">
                  <p:embed/>
                  <p:pic>
                    <p:nvPicPr>
                      <p:cNvPr id="0" name="图片 2"/>
                      <p:cNvPicPr/>
                      <p:nvPr/>
                    </p:nvPicPr>
                    <p:blipFill>
                      <a:blip r:embed="rId2"/>
                      <a:stretch>
                        <a:fillRect/>
                      </a:stretch>
                    </p:blipFill>
                    <p:spPr>
                      <a:xfrm>
                        <a:off x="251460" y="405130"/>
                        <a:ext cx="8693785" cy="6108700"/>
                      </a:xfrm>
                      <a:prstGeom prst="rect">
                        <a:avLst/>
                      </a:prstGeom>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4"/>
          <p:cNvSpPr/>
          <p:nvPr/>
        </p:nvSpPr>
        <p:spPr>
          <a:xfrm>
            <a:off x="1785938" y="2000250"/>
            <a:ext cx="6170612" cy="2861310"/>
          </a:xfrm>
          <a:prstGeom prst="rect">
            <a:avLst/>
          </a:prstGeom>
          <a:noFill/>
          <a:ln w="9525">
            <a:noFill/>
          </a:ln>
        </p:spPr>
        <p:txBody>
          <a:bodyPr>
            <a:spAutoFit/>
          </a:bodyPr>
          <a:p>
            <a:pPr algn="ctr" eaLnBrk="1" hangingPunct="1">
              <a:lnSpc>
                <a:spcPct val="150000"/>
              </a:lnSpc>
            </a:pPr>
            <a:r>
              <a:rPr lang="en-US" altLang="zh-CN" sz="6000" b="1" dirty="0">
                <a:solidFill>
                  <a:srgbClr val="FF0000"/>
                </a:solidFill>
                <a:latin typeface="Verdana" panose="020B0604030504040204" pitchFamily="34" charset="0"/>
                <a:ea typeface="新宋体" panose="02010609030101010101" pitchFamily="49" charset="-122"/>
              </a:rPr>
              <a:t>3. </a:t>
            </a:r>
            <a:r>
              <a:rPr lang="zh-CN" altLang="en-US" sz="6000" b="1" dirty="0">
                <a:solidFill>
                  <a:srgbClr val="FF0000"/>
                </a:solidFill>
                <a:ea typeface="新宋体" panose="02010609030101010101" pitchFamily="49" charset="-122"/>
                <a:sym typeface="+mn-ea"/>
              </a:rPr>
              <a:t>论文题目</a:t>
            </a:r>
            <a:endParaRPr lang="zh-CN" altLang="en-US" sz="6000" b="1" dirty="0">
              <a:solidFill>
                <a:srgbClr val="FF0000"/>
              </a:solidFill>
              <a:ea typeface="新宋体" panose="02010609030101010101" pitchFamily="49" charset="-122"/>
              <a:sym typeface="+mn-ea"/>
            </a:endParaRPr>
          </a:p>
          <a:p>
            <a:pPr algn="ctr" eaLnBrk="1" hangingPunct="1">
              <a:lnSpc>
                <a:spcPct val="150000"/>
              </a:lnSpc>
            </a:pPr>
            <a:r>
              <a:rPr lang="en-US" altLang="zh-CN" sz="6000" b="1" dirty="0">
                <a:solidFill>
                  <a:srgbClr val="FF0000"/>
                </a:solidFill>
                <a:ea typeface="新宋体" panose="02010609030101010101" pitchFamily="49" charset="-122"/>
                <a:sym typeface="+mn-ea"/>
              </a:rPr>
              <a:t>和摘要页</a:t>
            </a:r>
            <a:endParaRPr lang="zh-CN" altLang="en-US" sz="6000" b="1" dirty="0">
              <a:solidFill>
                <a:srgbClr val="FF0000"/>
              </a:solidFill>
              <a:latin typeface="Verdana" panose="020B0604030504040204" pitchFamily="34" charset="0"/>
              <a:ea typeface="新宋体" panose="02010609030101010101"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8" name="Text Box 2"/>
          <p:cNvSpPr txBox="1"/>
          <p:nvPr/>
        </p:nvSpPr>
        <p:spPr>
          <a:xfrm>
            <a:off x="611188" y="765175"/>
            <a:ext cx="5905500" cy="583565"/>
          </a:xfrm>
          <a:prstGeom prst="rect">
            <a:avLst/>
          </a:prstGeom>
          <a:noFill/>
          <a:ln w="9525">
            <a:noFill/>
          </a:ln>
        </p:spPr>
        <p:txBody>
          <a:bodyPr>
            <a:spAutoFit/>
          </a:bodyPr>
          <a:p>
            <a:pPr eaLnBrk="1" hangingPunct="1">
              <a:buFont typeface="Wingdings" panose="05000000000000000000" pitchFamily="2" charset="2"/>
            </a:pPr>
            <a:r>
              <a:rPr lang="en-US" altLang="zh-CN" sz="3200" b="1" dirty="0">
                <a:solidFill>
                  <a:srgbClr val="FF0000"/>
                </a:solidFill>
                <a:latin typeface="Verdana" panose="020B0604030504040204" pitchFamily="34" charset="0"/>
                <a:ea typeface="新宋体" panose="02010609030101010101" pitchFamily="49" charset="-122"/>
              </a:rPr>
              <a:t>3.1 </a:t>
            </a:r>
            <a:r>
              <a:rPr lang="zh-CN" altLang="en-US" sz="3200" b="1" dirty="0">
                <a:solidFill>
                  <a:srgbClr val="FF0000"/>
                </a:solidFill>
                <a:latin typeface="Verdana" panose="020B0604030504040204" pitchFamily="34" charset="0"/>
                <a:ea typeface="新宋体" panose="02010609030101010101" pitchFamily="49" charset="-122"/>
              </a:rPr>
              <a:t>基本要求</a:t>
            </a:r>
            <a:endParaRPr lang="zh-CN" altLang="en-US" sz="3200" b="1" dirty="0">
              <a:solidFill>
                <a:srgbClr val="FF0000"/>
              </a:solidFill>
              <a:latin typeface="Verdana" panose="020B0604030504040204" pitchFamily="34" charset="0"/>
              <a:ea typeface="新宋体" panose="02010609030101010101" pitchFamily="49" charset="-122"/>
            </a:endParaRPr>
          </a:p>
        </p:txBody>
      </p:sp>
      <p:sp>
        <p:nvSpPr>
          <p:cNvPr id="356355" name="Text Box 3"/>
          <p:cNvSpPr txBox="1"/>
          <p:nvPr/>
        </p:nvSpPr>
        <p:spPr>
          <a:xfrm>
            <a:off x="467360" y="1701800"/>
            <a:ext cx="8341360" cy="5741670"/>
          </a:xfrm>
          <a:prstGeom prst="rect">
            <a:avLst/>
          </a:prstGeom>
          <a:noFill/>
          <a:ln w="9525">
            <a:noFill/>
          </a:ln>
        </p:spPr>
        <p:txBody>
          <a:bodyPr wrap="square">
            <a:spAutoFit/>
          </a:bodyPr>
          <a:p>
            <a:pPr lvl="1" indent="-277495" eaLnBrk="1" hangingPunct="1">
              <a:lnSpc>
                <a:spcPct val="150000"/>
              </a:lnSpc>
              <a:spcBef>
                <a:spcPct val="45000"/>
              </a:spcBef>
              <a:buClr>
                <a:srgbClr val="FF0000"/>
              </a:buClr>
              <a:buFont typeface="Wingdings" panose="05000000000000000000" pitchFamily="2" charset="2"/>
              <a:buChar char="Ø"/>
            </a:pPr>
            <a:r>
              <a:rPr lang="zh-CN" altLang="en-US" sz="2400" b="1" dirty="0">
                <a:latin typeface="Verdana" panose="020B0604030504040204" pitchFamily="34" charset="0"/>
              </a:rPr>
              <a:t>论文第三页为摘要专用页。</a:t>
            </a:r>
            <a:r>
              <a:rPr lang="zh-CN" altLang="en-US" sz="2400" b="1" dirty="0">
                <a:solidFill>
                  <a:srgbClr val="0000FF"/>
                </a:solidFill>
                <a:latin typeface="Verdana" panose="020B0604030504040204" pitchFamily="34" charset="0"/>
              </a:rPr>
              <a:t>摘要内容（含标题和关键词，无需翻译成英文）不能超过一页；论文从此页开始编写页码，页码位于页脚中部，用阿拉伯数字从“1”开始连续编号</a:t>
            </a:r>
            <a:r>
              <a:rPr lang="zh-CN" altLang="en-US" sz="2400" b="1" dirty="0">
                <a:latin typeface="Verdana" panose="020B0604030504040204" pitchFamily="34" charset="0"/>
              </a:rPr>
              <a:t>。</a:t>
            </a:r>
            <a:endParaRPr lang="zh-CN" altLang="en-US" sz="2400" b="1" dirty="0">
              <a:latin typeface="Verdana" panose="020B0604030504040204" pitchFamily="34" charset="0"/>
            </a:endParaRPr>
          </a:p>
          <a:p>
            <a:pPr lvl="1" indent="-277495" eaLnBrk="1" hangingPunct="1">
              <a:lnSpc>
                <a:spcPct val="150000"/>
              </a:lnSpc>
              <a:spcBef>
                <a:spcPct val="45000"/>
              </a:spcBef>
              <a:buClr>
                <a:srgbClr val="FF0000"/>
              </a:buClr>
              <a:buFont typeface="Wingdings" panose="05000000000000000000" pitchFamily="2" charset="2"/>
              <a:buChar char="Ø"/>
            </a:pPr>
            <a:r>
              <a:rPr lang="zh-CN" altLang="en-US" sz="2400" b="1" dirty="0">
                <a:latin typeface="Verdana" panose="020B0604030504040204" pitchFamily="34" charset="0"/>
              </a:rPr>
              <a:t>不能有显示参赛者身份和所在学校及赛区的信息</a:t>
            </a:r>
            <a:endParaRPr lang="zh-CN" altLang="en-US" sz="2400" b="1" dirty="0">
              <a:latin typeface="Verdana" panose="020B0604030504040204" pitchFamily="34" charset="0"/>
            </a:endParaRPr>
          </a:p>
          <a:p>
            <a:pPr lvl="1" indent="-277495" eaLnBrk="1" hangingPunct="1">
              <a:lnSpc>
                <a:spcPct val="150000"/>
              </a:lnSpc>
              <a:spcBef>
                <a:spcPct val="45000"/>
              </a:spcBef>
              <a:buClr>
                <a:srgbClr val="FF0000"/>
              </a:buClr>
              <a:buFont typeface="Wingdings" panose="05000000000000000000" pitchFamily="2" charset="2"/>
              <a:buChar char="Ø"/>
            </a:pPr>
            <a:r>
              <a:rPr lang="zh-CN" altLang="en-US" sz="2400" b="1" dirty="0">
                <a:latin typeface="Verdana" panose="020B0604030504040204" pitchFamily="34" charset="0"/>
              </a:rPr>
              <a:t>建议</a:t>
            </a:r>
            <a:r>
              <a:rPr lang="zh-CN" altLang="en-US" sz="2400" b="1" dirty="0">
                <a:solidFill>
                  <a:srgbClr val="0000FF"/>
                </a:solidFill>
                <a:sym typeface="+mn-ea"/>
              </a:rPr>
              <a:t>论文题目</a:t>
            </a:r>
            <a:r>
              <a:rPr lang="zh-CN" altLang="en-US" sz="2400" b="1" dirty="0">
                <a:solidFill>
                  <a:srgbClr val="0000FF"/>
                </a:solidFill>
                <a:latin typeface="Verdana" panose="020B0604030504040204" pitchFamily="34" charset="0"/>
              </a:rPr>
              <a:t>用黑体三号字</a:t>
            </a:r>
            <a:r>
              <a:rPr lang="zh-CN" altLang="en-US" sz="2400" b="1" dirty="0">
                <a:latin typeface="Verdana" panose="020B0604030504040204" pitchFamily="34" charset="0"/>
              </a:rPr>
              <a:t>，</a:t>
            </a:r>
            <a:r>
              <a:rPr lang="zh-CN" altLang="en-US" sz="2400" b="1" dirty="0">
                <a:solidFill>
                  <a:srgbClr val="0000FF"/>
                </a:solidFill>
                <a:latin typeface="Verdana" panose="020B0604030504040204" pitchFamily="34" charset="0"/>
              </a:rPr>
              <a:t>居中，下面和摘要之间空1.5行，勿加副标题。</a:t>
            </a:r>
            <a:endParaRPr lang="zh-CN" altLang="en-US" sz="2400" b="1" dirty="0">
              <a:solidFill>
                <a:srgbClr val="0000FF"/>
              </a:solidFill>
              <a:latin typeface="Verdana" panose="020B0604030504040204" pitchFamily="34" charset="0"/>
            </a:endParaRPr>
          </a:p>
          <a:p>
            <a:pPr lvl="1" indent="-277495" eaLnBrk="1" hangingPunct="1">
              <a:lnSpc>
                <a:spcPct val="150000"/>
              </a:lnSpc>
              <a:spcBef>
                <a:spcPct val="45000"/>
              </a:spcBef>
              <a:buClr>
                <a:srgbClr val="FF0000"/>
              </a:buClr>
              <a:buFont typeface="Wingdings" panose="05000000000000000000" pitchFamily="2" charset="2"/>
              <a:buChar char="Ø"/>
            </a:pPr>
            <a:r>
              <a:rPr lang="zh-CN" altLang="en-US" sz="2400" b="1" dirty="0">
                <a:solidFill>
                  <a:srgbClr val="0000FF"/>
                </a:solidFill>
                <a:latin typeface="Verdana" panose="020B0604030504040204" pitchFamily="34" charset="0"/>
              </a:rPr>
              <a:t>摘要和正文标题用四号黑体，居中，正文用小四宋体</a:t>
            </a:r>
            <a:r>
              <a:rPr lang="zh-CN" altLang="en-US" sz="2400" b="1" dirty="0">
                <a:latin typeface="Verdana" panose="020B0604030504040204" pitchFamily="34" charset="0"/>
              </a:rPr>
              <a:t> </a:t>
            </a:r>
            <a:endParaRPr lang="zh-CN" altLang="en-US" sz="2400" b="1" dirty="0">
              <a:latin typeface="Verdana" panose="020B0604030504040204" pitchFamily="34" charset="0"/>
            </a:endParaRPr>
          </a:p>
          <a:p>
            <a:pPr lvl="1" indent="-277495" eaLnBrk="1" hangingPunct="1">
              <a:lnSpc>
                <a:spcPct val="150000"/>
              </a:lnSpc>
              <a:spcBef>
                <a:spcPct val="45000"/>
              </a:spcBef>
              <a:buClr>
                <a:srgbClr val="FF0000"/>
              </a:buClr>
              <a:buFont typeface="Wingdings" panose="05000000000000000000" pitchFamily="2" charset="2"/>
              <a:buChar char="Ø"/>
            </a:pPr>
            <a:endParaRPr lang="zh-CN" altLang="en-US" sz="24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56355">
                                            <p:txEl>
                                              <p:charRg st="0" end="0"/>
                                            </p:txEl>
                                          </p:spTgt>
                                        </p:tgtEl>
                                        <p:attrNameLst>
                                          <p:attrName>style.visibility</p:attrName>
                                        </p:attrNameLst>
                                      </p:cBhvr>
                                      <p:to>
                                        <p:strVal val="visible"/>
                                      </p:to>
                                    </p:set>
                                    <p:animEffect transition="in" filter="strips(downRight)">
                                      <p:cBhvr>
                                        <p:cTn id="7" dur="500"/>
                                        <p:tgtEl>
                                          <p:spTgt spid="356355">
                                            <p:txEl>
                                              <p:char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56355">
                                            <p:txEl>
                                              <p:charRg st="1" end="1"/>
                                            </p:txEl>
                                          </p:spTgt>
                                        </p:tgtEl>
                                        <p:attrNameLst>
                                          <p:attrName>style.visibility</p:attrName>
                                        </p:attrNameLst>
                                      </p:cBhvr>
                                      <p:to>
                                        <p:strVal val="visible"/>
                                      </p:to>
                                    </p:set>
                                    <p:animEffect transition="in" filter="strips(downRight)">
                                      <p:cBhvr>
                                        <p:cTn id="12" dur="500"/>
                                        <p:tgtEl>
                                          <p:spTgt spid="356355">
                                            <p:txEl>
                                              <p:char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56355">
                                            <p:txEl>
                                              <p:charRg st="2" end="2"/>
                                            </p:txEl>
                                          </p:spTgt>
                                        </p:tgtEl>
                                        <p:attrNameLst>
                                          <p:attrName>style.visibility</p:attrName>
                                        </p:attrNameLst>
                                      </p:cBhvr>
                                      <p:to>
                                        <p:strVal val="visible"/>
                                      </p:to>
                                    </p:set>
                                    <p:animEffect transition="in" filter="strips(downRight)">
                                      <p:cBhvr>
                                        <p:cTn id="17" dur="500"/>
                                        <p:tgtEl>
                                          <p:spTgt spid="356355">
                                            <p:txEl>
                                              <p:char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56355">
                                            <p:txEl>
                                              <p:charRg st="3" end="3"/>
                                            </p:txEl>
                                          </p:spTgt>
                                        </p:tgtEl>
                                        <p:attrNameLst>
                                          <p:attrName>style.visibility</p:attrName>
                                        </p:attrNameLst>
                                      </p:cBhvr>
                                      <p:to>
                                        <p:strVal val="visible"/>
                                      </p:to>
                                    </p:set>
                                    <p:animEffect transition="in" filter="strips(downRight)">
                                      <p:cBhvr>
                                        <p:cTn id="22" dur="500"/>
                                        <p:tgtEl>
                                          <p:spTgt spid="356355">
                                            <p:txEl>
                                              <p:char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4" name="灯片编号占位符 3"/>
          <p:cNvSpPr txBox="1">
            <a:spLocks noGrp="1"/>
          </p:cNvSpPr>
          <p:nvPr>
            <p:ph type="sldNum" sz="quarter" idx="12"/>
          </p:nvPr>
        </p:nvSpPr>
        <p:spPr>
          <a:xfrm>
            <a:off x="609600" y="6245225"/>
            <a:ext cx="1981200" cy="476250"/>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eaLnBrk="1" hangingPunct="1"/>
            <a:fld id="{9A0DB2DC-4C9A-4742-B13C-FB6460FD3503}" type="slidenum">
              <a:rPr lang="zh-CN" altLang="en-GB" sz="1200" dirty="0"/>
            </a:fld>
            <a:endParaRPr lang="zh-CN" altLang="en-GB" sz="1200" dirty="0"/>
          </a:p>
        </p:txBody>
      </p:sp>
      <p:sp>
        <p:nvSpPr>
          <p:cNvPr id="177155" name="Rectangle 2"/>
          <p:cNvSpPr>
            <a:spLocks noGrp="1"/>
          </p:cNvSpPr>
          <p:nvPr>
            <p:ph type="title"/>
          </p:nvPr>
        </p:nvSpPr>
        <p:spPr>
          <a:xfrm>
            <a:off x="786130" y="500380"/>
            <a:ext cx="8184515" cy="889000"/>
          </a:xfrm>
        </p:spPr>
        <p:txBody>
          <a:bodyPr vert="horz" wrap="square" lIns="91440" tIns="45720" rIns="91440" bIns="45720" anchor="b" anchorCtr="0"/>
          <a:p>
            <a:r>
              <a:rPr lang="en-US" altLang="zh-CN" sz="3200" b="1" dirty="0">
                <a:solidFill>
                  <a:srgbClr val="FF0000"/>
                </a:solidFill>
                <a:ea typeface="宋体" panose="02010600030101010101" pitchFamily="2" charset="-122"/>
              </a:rPr>
              <a:t>3.1 </a:t>
            </a:r>
            <a:r>
              <a:rPr lang="zh-CN" altLang="en-US" sz="3200" b="1" dirty="0">
                <a:solidFill>
                  <a:srgbClr val="FF0000"/>
                </a:solidFill>
                <a:ea typeface="宋体" panose="02010600030101010101" pitchFamily="2" charset="-122"/>
              </a:rPr>
              <a:t>论文题目</a:t>
            </a:r>
            <a:r>
              <a:rPr lang="en-US" altLang="zh-CN" sz="3200" b="1" dirty="0">
                <a:solidFill>
                  <a:srgbClr val="FF0000"/>
                </a:solidFill>
                <a:ea typeface="宋体" panose="02010600030101010101" pitchFamily="2" charset="-122"/>
              </a:rPr>
              <a:t> </a:t>
            </a:r>
            <a:br>
              <a:rPr lang="en-US" altLang="zh-CN" sz="3200" dirty="0">
                <a:solidFill>
                  <a:srgbClr val="FF0000"/>
                </a:solidFill>
                <a:ea typeface="宋体" panose="02010600030101010101" pitchFamily="2" charset="-122"/>
              </a:rPr>
            </a:br>
            <a:r>
              <a:rPr lang="en-US" altLang="zh-CN" sz="3200" dirty="0">
                <a:solidFill>
                  <a:srgbClr val="FF0000"/>
                </a:solidFill>
                <a:ea typeface="宋体" panose="02010600030101010101" pitchFamily="2" charset="-122"/>
              </a:rPr>
              <a:t>     – what the paper is broadly about</a:t>
            </a:r>
            <a:endParaRPr lang="en-US" altLang="zh-CN" sz="3200" dirty="0">
              <a:solidFill>
                <a:srgbClr val="FF0000"/>
              </a:solidFill>
              <a:ea typeface="宋体" panose="02010600030101010101" pitchFamily="2" charset="-122"/>
            </a:endParaRPr>
          </a:p>
        </p:txBody>
      </p:sp>
      <p:sp>
        <p:nvSpPr>
          <p:cNvPr id="2" name="Rectangle 3"/>
          <p:cNvSpPr>
            <a:spLocks noGrp="1"/>
          </p:cNvSpPr>
          <p:nvPr>
            <p:ph idx="1"/>
          </p:nvPr>
        </p:nvSpPr>
        <p:spPr>
          <a:xfrm>
            <a:off x="714375" y="2000250"/>
            <a:ext cx="8304213" cy="4249738"/>
          </a:xfrm>
        </p:spPr>
        <p:txBody>
          <a:bodyPr vert="horz" wrap="square" lIns="91440" tIns="45720" rIns="91440" bIns="45720" anchor="t" anchorCtr="0"/>
          <a:p>
            <a:r>
              <a:rPr lang="zh-CN" altLang="en-US" sz="2400" b="1" dirty="0">
                <a:ea typeface="宋体" panose="02010600030101010101" pitchFamily="2" charset="-122"/>
              </a:rPr>
              <a:t>好的论文题目用尽可能少的词语准确的描述文章的内容</a:t>
            </a:r>
            <a:endParaRPr lang="en-US" altLang="zh-CN" sz="2400" b="1" dirty="0">
              <a:ea typeface="宋体" panose="02010600030101010101" pitchFamily="2" charset="-122"/>
            </a:endParaRPr>
          </a:p>
          <a:p>
            <a:pPr lvl="1"/>
            <a:r>
              <a:rPr lang="zh-CN" altLang="en-US" dirty="0">
                <a:ea typeface="宋体" panose="02010600030101010101" pitchFamily="2" charset="-122"/>
              </a:rPr>
              <a:t>明确文章的主题</a:t>
            </a:r>
            <a:endParaRPr lang="en-US" altLang="zh-CN" dirty="0">
              <a:ea typeface="宋体" panose="02010600030101010101" pitchFamily="2" charset="-122"/>
            </a:endParaRPr>
          </a:p>
          <a:p>
            <a:pPr lvl="1"/>
            <a:r>
              <a:rPr lang="zh-CN" altLang="en-US" dirty="0">
                <a:ea typeface="宋体" panose="02010600030101010101" pitchFamily="2" charset="-122"/>
              </a:rPr>
              <a:t>从文章的研究对象开始</a:t>
            </a:r>
            <a:endParaRPr lang="en-US" altLang="zh-CN" dirty="0">
              <a:ea typeface="宋体" panose="02010600030101010101" pitchFamily="2" charset="-122"/>
            </a:endParaRPr>
          </a:p>
          <a:p>
            <a:pPr lvl="1"/>
            <a:r>
              <a:rPr lang="zh-CN" altLang="en-US" dirty="0">
                <a:ea typeface="宋体" panose="02010600030101010101" pitchFamily="2" charset="-122"/>
              </a:rPr>
              <a:t>准确、完整、突出文章的特征</a:t>
            </a:r>
            <a:endParaRPr lang="en-US" altLang="zh-CN" dirty="0">
              <a:ea typeface="宋体" panose="02010600030101010101" pitchFamily="2" charset="-122"/>
            </a:endParaRPr>
          </a:p>
          <a:p>
            <a:pPr lvl="1"/>
            <a:r>
              <a:rPr lang="zh-CN" altLang="en-US" dirty="0">
                <a:ea typeface="宋体" panose="02010600030101010101" pitchFamily="2" charset="-122"/>
              </a:rPr>
              <a:t>不要使用生僻的缩略语</a:t>
            </a:r>
            <a:endParaRPr lang="en-US" altLang="zh-CN" dirty="0">
              <a:ea typeface="宋体" panose="02010600030101010101" pitchFamily="2" charset="-122"/>
            </a:endParaRPr>
          </a:p>
          <a:p>
            <a:pPr lvl="1"/>
            <a:r>
              <a:rPr lang="zh-CN" altLang="en-US" dirty="0">
                <a:ea typeface="宋体" panose="02010600030101010101" pitchFamily="2" charset="-122"/>
              </a:rPr>
              <a:t>吸引读者</a:t>
            </a:r>
            <a:endParaRPr lang="en-US" altLang="zh-CN" dirty="0">
              <a:ea typeface="宋体" panose="02010600030101010101" pitchFamily="2" charset="-122"/>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charRg st="0" end="2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charRg st="23" end="3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charRg st="31" end="4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charRg st="42" end="5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charRg st="56" end="6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charRg st="67" end="7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8" name="Text Box 2"/>
          <p:cNvSpPr txBox="1"/>
          <p:nvPr/>
        </p:nvSpPr>
        <p:spPr>
          <a:xfrm>
            <a:off x="827088" y="836930"/>
            <a:ext cx="5905500" cy="457200"/>
          </a:xfrm>
          <a:prstGeom prst="rect">
            <a:avLst/>
          </a:prstGeom>
          <a:noFill/>
          <a:ln w="9525">
            <a:noFill/>
          </a:ln>
        </p:spPr>
        <p:txBody>
          <a:bodyPr>
            <a:spAutoFit/>
          </a:bodyPr>
          <a:p>
            <a:pPr eaLnBrk="1" hangingPunct="1">
              <a:buFont typeface="Wingdings" panose="05000000000000000000" pitchFamily="2" charset="2"/>
              <a:buChar char="l"/>
            </a:pPr>
            <a:r>
              <a:rPr lang="en-US" altLang="zh-CN" sz="2400" b="1" dirty="0">
                <a:solidFill>
                  <a:srgbClr val="0000FF"/>
                </a:solidFill>
                <a:latin typeface="Verdana" panose="020B0604030504040204" pitchFamily="34" charset="0"/>
                <a:ea typeface="新宋体" panose="02010609030101010101" pitchFamily="49" charset="-122"/>
              </a:rPr>
              <a:t> </a:t>
            </a:r>
            <a:r>
              <a:rPr lang="zh-CN" altLang="en-US" sz="2400" b="1" dirty="0">
                <a:solidFill>
                  <a:srgbClr val="0000FF"/>
                </a:solidFill>
                <a:latin typeface="Verdana" panose="020B0604030504040204" pitchFamily="34" charset="0"/>
                <a:ea typeface="新宋体" panose="02010609030101010101" pitchFamily="49" charset="-122"/>
              </a:rPr>
              <a:t>怎么准备标题？</a:t>
            </a:r>
            <a:endParaRPr lang="zh-CN" altLang="en-US" sz="2400" b="1" dirty="0">
              <a:solidFill>
                <a:srgbClr val="0000FF"/>
              </a:solidFill>
              <a:latin typeface="Verdana" panose="020B0604030504040204" pitchFamily="34" charset="0"/>
              <a:ea typeface="新宋体" panose="02010609030101010101" pitchFamily="49" charset="-122"/>
            </a:endParaRPr>
          </a:p>
        </p:txBody>
      </p:sp>
      <p:sp>
        <p:nvSpPr>
          <p:cNvPr id="356355" name="Text Box 3"/>
          <p:cNvSpPr txBox="1"/>
          <p:nvPr/>
        </p:nvSpPr>
        <p:spPr>
          <a:xfrm>
            <a:off x="611188" y="1917065"/>
            <a:ext cx="6985000" cy="4015105"/>
          </a:xfrm>
          <a:prstGeom prst="rect">
            <a:avLst/>
          </a:prstGeom>
          <a:noFill/>
          <a:ln w="9525">
            <a:noFill/>
          </a:ln>
        </p:spPr>
        <p:txBody>
          <a:bodyPr>
            <a:spAutoFit/>
          </a:bodyPr>
          <a:p>
            <a:pPr lvl="1" indent="-277495" eaLnBrk="1" hangingPunct="1">
              <a:lnSpc>
                <a:spcPct val="150000"/>
              </a:lnSpc>
              <a:spcBef>
                <a:spcPct val="45000"/>
              </a:spcBef>
              <a:buClr>
                <a:srgbClr val="FF0000"/>
              </a:buClr>
              <a:buFont typeface="Wingdings" panose="05000000000000000000" pitchFamily="2" charset="2"/>
              <a:buChar char="Ø"/>
            </a:pPr>
            <a:r>
              <a:rPr lang="zh-CN" altLang="en-US" sz="2000" b="1" dirty="0">
                <a:latin typeface="Verdana" panose="020B0604030504040204" pitchFamily="34" charset="0"/>
              </a:rPr>
              <a:t>列出最重要的关键词</a:t>
            </a:r>
            <a:endParaRPr lang="zh-CN" altLang="en-US" sz="2000" b="1" dirty="0">
              <a:latin typeface="Verdana" panose="020B0604030504040204" pitchFamily="34" charset="0"/>
            </a:endParaRPr>
          </a:p>
          <a:p>
            <a:pPr lvl="1" indent="-277495" eaLnBrk="1" hangingPunct="1">
              <a:lnSpc>
                <a:spcPct val="150000"/>
              </a:lnSpc>
              <a:spcBef>
                <a:spcPct val="45000"/>
              </a:spcBef>
              <a:buClr>
                <a:srgbClr val="FF0000"/>
              </a:buClr>
              <a:buFont typeface="Wingdings" panose="05000000000000000000" pitchFamily="2" charset="2"/>
              <a:buChar char="Ø"/>
            </a:pPr>
            <a:r>
              <a:rPr lang="zh-CN" altLang="en-US" sz="2000" b="1" dirty="0">
                <a:latin typeface="Verdana" panose="020B0604030504040204" pitchFamily="34" charset="0"/>
              </a:rPr>
              <a:t>想一个标题包含这些关键词</a:t>
            </a:r>
            <a:endParaRPr lang="zh-CN" altLang="en-US" sz="2000" b="1" dirty="0">
              <a:latin typeface="Verdana" panose="020B0604030504040204" pitchFamily="34" charset="0"/>
            </a:endParaRPr>
          </a:p>
          <a:p>
            <a:pPr lvl="1" indent="-277495" eaLnBrk="1" hangingPunct="1">
              <a:lnSpc>
                <a:spcPct val="150000"/>
              </a:lnSpc>
              <a:spcBef>
                <a:spcPct val="45000"/>
              </a:spcBef>
              <a:buClr>
                <a:srgbClr val="FF0000"/>
              </a:buClr>
              <a:buFont typeface="Wingdings" panose="05000000000000000000" pitchFamily="2" charset="2"/>
              <a:buChar char="Ø"/>
            </a:pPr>
            <a:r>
              <a:rPr lang="zh-CN" altLang="en-US" sz="2000" b="1" dirty="0">
                <a:latin typeface="Verdana" panose="020B0604030504040204" pitchFamily="34" charset="0"/>
              </a:rPr>
              <a:t>注意标题的语句是否通顺</a:t>
            </a:r>
            <a:endParaRPr lang="zh-CN" altLang="en-US" sz="2000" b="1" dirty="0">
              <a:latin typeface="Verdana" panose="020B0604030504040204" pitchFamily="34" charset="0"/>
            </a:endParaRPr>
          </a:p>
          <a:p>
            <a:pPr lvl="1" indent="-277495" eaLnBrk="1" hangingPunct="1">
              <a:lnSpc>
                <a:spcPct val="150000"/>
              </a:lnSpc>
              <a:spcBef>
                <a:spcPct val="45000"/>
              </a:spcBef>
              <a:buClr>
                <a:srgbClr val="FF0000"/>
              </a:buClr>
              <a:buFont typeface="Wingdings" panose="05000000000000000000" pitchFamily="2" charset="2"/>
              <a:buChar char="Ø"/>
            </a:pPr>
            <a:r>
              <a:rPr lang="zh-CN" altLang="en-US" sz="2000" b="1" dirty="0">
                <a:latin typeface="Verdana" panose="020B0604030504040204" pitchFamily="34" charset="0"/>
              </a:rPr>
              <a:t>多想几次才决定 </a:t>
            </a:r>
            <a:endParaRPr lang="zh-CN" altLang="en-US" sz="2000" b="1" dirty="0">
              <a:latin typeface="Verdana" panose="020B0604030504040204" pitchFamily="34" charset="0"/>
            </a:endParaRPr>
          </a:p>
          <a:p>
            <a:pPr lvl="1" indent="-277495" eaLnBrk="1" hangingPunct="1">
              <a:lnSpc>
                <a:spcPct val="150000"/>
              </a:lnSpc>
              <a:spcBef>
                <a:spcPct val="45000"/>
              </a:spcBef>
              <a:buClr>
                <a:srgbClr val="FF0000"/>
              </a:buClr>
              <a:buFont typeface="Wingdings" panose="05000000000000000000" pitchFamily="2" charset="2"/>
              <a:buChar char="Ø"/>
            </a:pPr>
            <a:r>
              <a:rPr lang="zh-CN" altLang="en-US" sz="2000" b="1" dirty="0">
                <a:latin typeface="Verdana" panose="020B0604030504040204" pitchFamily="34" charset="0"/>
              </a:rPr>
              <a:t>论文完成之后，再根据论文中心内容推敲，选出一个最能表达文章主题的标题</a:t>
            </a:r>
            <a:endParaRPr lang="zh-CN" altLang="en-US" sz="2000" b="1" dirty="0">
              <a:latin typeface="Verdana" panose="020B0604030504040204" pitchFamily="34" charset="0"/>
            </a:endParaRPr>
          </a:p>
          <a:p>
            <a:pPr lvl="1" indent="-277495" eaLnBrk="1" hangingPunct="1">
              <a:lnSpc>
                <a:spcPct val="150000"/>
              </a:lnSpc>
              <a:spcBef>
                <a:spcPct val="45000"/>
              </a:spcBef>
              <a:buClr>
                <a:srgbClr val="FF0000"/>
              </a:buClr>
              <a:buFont typeface="Wingdings" panose="05000000000000000000" pitchFamily="2" charset="2"/>
              <a:buChar char="Ø"/>
            </a:pPr>
            <a:r>
              <a:rPr lang="zh-CN" altLang="en-US" sz="2000" b="1" dirty="0">
                <a:solidFill>
                  <a:srgbClr val="0000FF"/>
                </a:solidFill>
                <a:latin typeface="Verdana" panose="020B0604030504040204" pitchFamily="34" charset="0"/>
              </a:rPr>
              <a:t>数学建模有些时候就用题目给的标题</a:t>
            </a:r>
            <a:endParaRPr lang="zh-CN" altLang="en-US" sz="2000" b="1" dirty="0">
              <a:solidFill>
                <a:srgbClr val="0000FF"/>
              </a:solidFill>
              <a:latin typeface="Verdana" panose="020B0604030504040204" pitchFamily="34" charset="0"/>
            </a:endParaRPr>
          </a:p>
        </p:txBody>
      </p:sp>
      <p:sp>
        <p:nvSpPr>
          <p:cNvPr id="356356" name="Text Box 4"/>
          <p:cNvSpPr txBox="1"/>
          <p:nvPr/>
        </p:nvSpPr>
        <p:spPr>
          <a:xfrm>
            <a:off x="4931728" y="2348865"/>
            <a:ext cx="3671887" cy="1593850"/>
          </a:xfrm>
          <a:prstGeom prst="rect">
            <a:avLst/>
          </a:prstGeom>
          <a:solidFill>
            <a:schemeClr val="bg1"/>
          </a:solidFill>
          <a:ln w="9525" cap="flat" cmpd="sng">
            <a:solidFill>
              <a:srgbClr val="FF0000"/>
            </a:solidFill>
            <a:prstDash val="solid"/>
            <a:miter/>
            <a:headEnd type="none" w="med" len="med"/>
            <a:tailEnd type="none" w="med" len="med"/>
          </a:ln>
          <a:effectLst>
            <a:outerShdw dist="107763" dir="2699999" algn="ctr" rotWithShape="0">
              <a:schemeClr val="bg2">
                <a:alpha val="50000"/>
              </a:schemeClr>
            </a:outerShdw>
          </a:effectLst>
        </p:spPr>
        <p:txBody>
          <a:bodyPr>
            <a:spAutoFit/>
          </a:bodyPr>
          <a:p>
            <a:pPr eaLnBrk="1" hangingPunct="1">
              <a:lnSpc>
                <a:spcPct val="150000"/>
              </a:lnSpc>
              <a:spcBef>
                <a:spcPct val="20000"/>
              </a:spcBef>
              <a:buClr>
                <a:srgbClr val="FF0000"/>
              </a:buClr>
              <a:buFont typeface="Wingdings" panose="05000000000000000000" pitchFamily="2" charset="2"/>
            </a:pPr>
            <a:r>
              <a:rPr lang="zh-CN" altLang="en-US" sz="2000" b="1" dirty="0">
                <a:latin typeface="Verdana" panose="020B0604030504040204" pitchFamily="34" charset="0"/>
              </a:rPr>
              <a:t>注意：</a:t>
            </a:r>
            <a:endParaRPr lang="zh-CN" altLang="en-US" sz="2000" b="1" dirty="0">
              <a:latin typeface="Verdana" panose="020B0604030504040204" pitchFamily="34" charset="0"/>
            </a:endParaRPr>
          </a:p>
          <a:p>
            <a:pPr eaLnBrk="1" hangingPunct="1">
              <a:lnSpc>
                <a:spcPct val="150000"/>
              </a:lnSpc>
              <a:spcBef>
                <a:spcPct val="20000"/>
              </a:spcBef>
              <a:buClr>
                <a:srgbClr val="FF0000"/>
              </a:buClr>
              <a:buFont typeface="Wingdings" panose="05000000000000000000" pitchFamily="2" charset="2"/>
              <a:buChar char="Ø"/>
            </a:pPr>
            <a:r>
              <a:rPr lang="zh-CN" altLang="en-US" sz="2000" b="1" dirty="0">
                <a:latin typeface="Verdana" panose="020B0604030504040204" pitchFamily="34" charset="0"/>
              </a:rPr>
              <a:t> 标题中尽量不用标点符号</a:t>
            </a:r>
            <a:endParaRPr lang="zh-CN" altLang="en-US" sz="2000" b="1" dirty="0">
              <a:latin typeface="Verdana" panose="020B0604030504040204" pitchFamily="34" charset="0"/>
            </a:endParaRPr>
          </a:p>
          <a:p>
            <a:pPr eaLnBrk="1" hangingPunct="1">
              <a:lnSpc>
                <a:spcPct val="150000"/>
              </a:lnSpc>
              <a:spcBef>
                <a:spcPct val="20000"/>
              </a:spcBef>
              <a:buClr>
                <a:srgbClr val="FF0000"/>
              </a:buClr>
              <a:buFont typeface="Wingdings" panose="05000000000000000000" pitchFamily="2" charset="2"/>
              <a:buChar char="Ø"/>
            </a:pPr>
            <a:r>
              <a:rPr lang="zh-CN" altLang="en-US" sz="2000" b="1" dirty="0">
                <a:latin typeface="Verdana" panose="020B0604030504040204" pitchFamily="34" charset="0"/>
              </a:rPr>
              <a:t> 标题中绝对不能包含公式</a:t>
            </a:r>
            <a:endParaRPr lang="zh-CN" altLang="en-US" sz="20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56355">
                                            <p:txEl>
                                              <p:charRg st="0" end="10"/>
                                            </p:txEl>
                                          </p:spTgt>
                                        </p:tgtEl>
                                        <p:attrNameLst>
                                          <p:attrName>style.visibility</p:attrName>
                                        </p:attrNameLst>
                                      </p:cBhvr>
                                      <p:to>
                                        <p:strVal val="visible"/>
                                      </p:to>
                                    </p:set>
                                    <p:animEffect transition="in" filter="strips(downRight)">
                                      <p:cBhvr>
                                        <p:cTn id="7" dur="500"/>
                                        <p:tgtEl>
                                          <p:spTgt spid="356355">
                                            <p:txEl>
                                              <p:charRg st="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56355">
                                            <p:txEl>
                                              <p:charRg st="10" end="23"/>
                                            </p:txEl>
                                          </p:spTgt>
                                        </p:tgtEl>
                                        <p:attrNameLst>
                                          <p:attrName>style.visibility</p:attrName>
                                        </p:attrNameLst>
                                      </p:cBhvr>
                                      <p:to>
                                        <p:strVal val="visible"/>
                                      </p:to>
                                    </p:set>
                                    <p:animEffect transition="in" filter="strips(downRight)">
                                      <p:cBhvr>
                                        <p:cTn id="12" dur="500"/>
                                        <p:tgtEl>
                                          <p:spTgt spid="356355">
                                            <p:txEl>
                                              <p:charRg st="10" end="2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56355">
                                            <p:txEl>
                                              <p:charRg st="23" end="35"/>
                                            </p:txEl>
                                          </p:spTgt>
                                        </p:tgtEl>
                                        <p:attrNameLst>
                                          <p:attrName>style.visibility</p:attrName>
                                        </p:attrNameLst>
                                      </p:cBhvr>
                                      <p:to>
                                        <p:strVal val="visible"/>
                                      </p:to>
                                    </p:set>
                                    <p:animEffect transition="in" filter="strips(downRight)">
                                      <p:cBhvr>
                                        <p:cTn id="17" dur="500"/>
                                        <p:tgtEl>
                                          <p:spTgt spid="356355">
                                            <p:txEl>
                                              <p:charRg st="23" end="3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56355">
                                            <p:txEl>
                                              <p:charRg st="35" end="44"/>
                                            </p:txEl>
                                          </p:spTgt>
                                        </p:tgtEl>
                                        <p:attrNameLst>
                                          <p:attrName>style.visibility</p:attrName>
                                        </p:attrNameLst>
                                      </p:cBhvr>
                                      <p:to>
                                        <p:strVal val="visible"/>
                                      </p:to>
                                    </p:set>
                                    <p:animEffect transition="in" filter="strips(downRight)">
                                      <p:cBhvr>
                                        <p:cTn id="22" dur="500"/>
                                        <p:tgtEl>
                                          <p:spTgt spid="356355">
                                            <p:txEl>
                                              <p:charRg st="35" end="4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56355">
                                            <p:txEl>
                                              <p:charRg st="44" end="79"/>
                                            </p:txEl>
                                          </p:spTgt>
                                        </p:tgtEl>
                                        <p:attrNameLst>
                                          <p:attrName>style.visibility</p:attrName>
                                        </p:attrNameLst>
                                      </p:cBhvr>
                                      <p:to>
                                        <p:strVal val="visible"/>
                                      </p:to>
                                    </p:set>
                                    <p:animEffect transition="in" filter="strips(downRight)">
                                      <p:cBhvr>
                                        <p:cTn id="27" dur="500"/>
                                        <p:tgtEl>
                                          <p:spTgt spid="356355">
                                            <p:txEl>
                                              <p:charRg st="44" end="7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56355">
                                            <p:txEl>
                                              <p:charRg st="5" end="5"/>
                                            </p:txEl>
                                          </p:spTgt>
                                        </p:tgtEl>
                                        <p:attrNameLst>
                                          <p:attrName>style.visibility</p:attrName>
                                        </p:attrNameLst>
                                      </p:cBhvr>
                                      <p:to>
                                        <p:strVal val="visible"/>
                                      </p:to>
                                    </p:set>
                                    <p:animEffect transition="in" filter="strips(downRight)">
                                      <p:cBhvr>
                                        <p:cTn id="32" dur="500"/>
                                        <p:tgtEl>
                                          <p:spTgt spid="356355">
                                            <p:txEl>
                                              <p:char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356356"/>
                                        </p:tgtEl>
                                        <p:attrNameLst>
                                          <p:attrName>style.visibility</p:attrName>
                                        </p:attrNameLst>
                                      </p:cBhvr>
                                      <p:to>
                                        <p:strVal val="visible"/>
                                      </p:to>
                                    </p:set>
                                    <p:animEffect transition="in" filter="box(out)">
                                      <p:cBhvr>
                                        <p:cTn id="37" dur="500"/>
                                        <p:tgtEl>
                                          <p:spTgt spid="356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6"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4788535" y="1823720"/>
          <a:ext cx="3919855" cy="1487170"/>
        </p:xfrm>
        <a:graphic>
          <a:graphicData uri="http://schemas.openxmlformats.org/presentationml/2006/ole">
            <mc:AlternateContent xmlns:mc="http://schemas.openxmlformats.org/markup-compatibility/2006">
              <mc:Choice xmlns:v="urn:schemas-microsoft-com:vml" Requires="v">
                <p:oleObj spid="_x0000_s3" name="" r:id="rId1" imgW="3916680" imgH="1485900" progId="Paint.Picture">
                  <p:embed/>
                </p:oleObj>
              </mc:Choice>
              <mc:Fallback>
                <p:oleObj name="" r:id="rId1" imgW="3916680" imgH="1485900" progId="Paint.Picture">
                  <p:embed/>
                  <p:pic>
                    <p:nvPicPr>
                      <p:cNvPr id="0" name="图片 2"/>
                      <p:cNvPicPr/>
                      <p:nvPr/>
                    </p:nvPicPr>
                    <p:blipFill>
                      <a:blip r:embed="rId2"/>
                      <a:stretch>
                        <a:fillRect/>
                      </a:stretch>
                    </p:blipFill>
                    <p:spPr>
                      <a:xfrm>
                        <a:off x="4788535" y="1823720"/>
                        <a:ext cx="3919855" cy="1487170"/>
                      </a:xfrm>
                      <a:prstGeom prst="rect">
                        <a:avLst/>
                      </a:prstGeom>
                    </p:spPr>
                  </p:pic>
                </p:oleObj>
              </mc:Fallback>
            </mc:AlternateContent>
          </a:graphicData>
        </a:graphic>
      </p:graphicFrame>
      <p:sp>
        <p:nvSpPr>
          <p:cNvPr id="4" name="文本框 3"/>
          <p:cNvSpPr txBox="1"/>
          <p:nvPr/>
        </p:nvSpPr>
        <p:spPr>
          <a:xfrm>
            <a:off x="467360" y="537845"/>
            <a:ext cx="4475480" cy="583565"/>
          </a:xfrm>
          <a:prstGeom prst="rect">
            <a:avLst/>
          </a:prstGeom>
          <a:noFill/>
        </p:spPr>
        <p:txBody>
          <a:bodyPr wrap="square" rtlCol="0">
            <a:spAutoFit/>
          </a:bodyPr>
          <a:p>
            <a:r>
              <a:rPr lang="zh-CN" altLang="en-US" sz="3200" b="1">
                <a:solidFill>
                  <a:srgbClr val="0000FF"/>
                </a:solidFill>
              </a:rPr>
              <a:t>例</a:t>
            </a:r>
            <a:r>
              <a:rPr lang="en-US" altLang="zh-CN" sz="3200" b="1">
                <a:solidFill>
                  <a:srgbClr val="0000FF"/>
                </a:solidFill>
              </a:rPr>
              <a:t>1</a:t>
            </a:r>
            <a:r>
              <a:rPr lang="zh-CN" altLang="en-US" sz="3200" b="1">
                <a:solidFill>
                  <a:srgbClr val="0000FF"/>
                </a:solidFill>
              </a:rPr>
              <a:t>：国赛优秀论文</a:t>
            </a:r>
            <a:r>
              <a:rPr lang="en-US" altLang="zh-CN" sz="3200" b="1">
                <a:solidFill>
                  <a:srgbClr val="0000FF"/>
                </a:solidFill>
              </a:rPr>
              <a:t>A</a:t>
            </a:r>
            <a:r>
              <a:rPr lang="zh-CN" altLang="en-US" sz="3200" b="1">
                <a:solidFill>
                  <a:srgbClr val="0000FF"/>
                </a:solidFill>
              </a:rPr>
              <a:t>题</a:t>
            </a:r>
            <a:endParaRPr lang="zh-CN" altLang="en-US" sz="3200" b="1">
              <a:solidFill>
                <a:srgbClr val="0000FF"/>
              </a:solidFill>
            </a:endParaRPr>
          </a:p>
        </p:txBody>
      </p:sp>
      <p:graphicFrame>
        <p:nvGraphicFramePr>
          <p:cNvPr id="9" name="对象 8"/>
          <p:cNvGraphicFramePr/>
          <p:nvPr/>
        </p:nvGraphicFramePr>
        <p:xfrm>
          <a:off x="4788535" y="3789045"/>
          <a:ext cx="3837940" cy="1093470"/>
        </p:xfrm>
        <a:graphic>
          <a:graphicData uri="http://schemas.openxmlformats.org/presentationml/2006/ole">
            <mc:AlternateContent xmlns:mc="http://schemas.openxmlformats.org/markup-compatibility/2006">
              <mc:Choice xmlns:v="urn:schemas-microsoft-com:vml" Requires="v">
                <p:oleObj spid="_x0000_s10" name="" r:id="rId3" imgW="2663190" imgH="643890" progId="Paint.Picture">
                  <p:embed/>
                </p:oleObj>
              </mc:Choice>
              <mc:Fallback>
                <p:oleObj name="" r:id="rId3" imgW="2663190" imgH="643890" progId="Paint.Picture">
                  <p:embed/>
                  <p:pic>
                    <p:nvPicPr>
                      <p:cNvPr id="0" name="图片 9"/>
                      <p:cNvPicPr/>
                      <p:nvPr/>
                    </p:nvPicPr>
                    <p:blipFill>
                      <a:blip r:embed="rId4"/>
                      <a:stretch>
                        <a:fillRect/>
                      </a:stretch>
                    </p:blipFill>
                    <p:spPr>
                      <a:xfrm>
                        <a:off x="4788535" y="3789045"/>
                        <a:ext cx="3837940" cy="1093470"/>
                      </a:xfrm>
                      <a:prstGeom prst="rect">
                        <a:avLst/>
                      </a:prstGeom>
                    </p:spPr>
                  </p:pic>
                </p:oleObj>
              </mc:Fallback>
            </mc:AlternateContent>
          </a:graphicData>
        </a:graphic>
      </p:graphicFrame>
      <p:graphicFrame>
        <p:nvGraphicFramePr>
          <p:cNvPr id="11" name="对象 10"/>
          <p:cNvGraphicFramePr/>
          <p:nvPr/>
        </p:nvGraphicFramePr>
        <p:xfrm>
          <a:off x="899795" y="1956435"/>
          <a:ext cx="3297555" cy="1221740"/>
        </p:xfrm>
        <a:graphic>
          <a:graphicData uri="http://schemas.openxmlformats.org/presentationml/2006/ole">
            <mc:AlternateContent xmlns:mc="http://schemas.openxmlformats.org/markup-compatibility/2006">
              <mc:Choice xmlns:v="urn:schemas-microsoft-com:vml" Requires="v">
                <p:oleObj spid="_x0000_s12" name="" r:id="rId5" imgW="2171700" imgH="750570" progId="Paint.Picture">
                  <p:embed/>
                </p:oleObj>
              </mc:Choice>
              <mc:Fallback>
                <p:oleObj name="" r:id="rId5" imgW="2171700" imgH="750570" progId="Paint.Picture">
                  <p:embed/>
                  <p:pic>
                    <p:nvPicPr>
                      <p:cNvPr id="0" name="图片 11"/>
                      <p:cNvPicPr/>
                      <p:nvPr/>
                    </p:nvPicPr>
                    <p:blipFill>
                      <a:blip r:embed="rId6"/>
                      <a:stretch>
                        <a:fillRect/>
                      </a:stretch>
                    </p:blipFill>
                    <p:spPr>
                      <a:xfrm>
                        <a:off x="899795" y="1956435"/>
                        <a:ext cx="3297555" cy="1221740"/>
                      </a:xfrm>
                      <a:prstGeom prst="rect">
                        <a:avLst/>
                      </a:prstGeom>
                    </p:spPr>
                  </p:pic>
                </p:oleObj>
              </mc:Fallback>
            </mc:AlternateContent>
          </a:graphicData>
        </a:graphic>
      </p:graphicFrame>
      <p:graphicFrame>
        <p:nvGraphicFramePr>
          <p:cNvPr id="13" name="对象 12"/>
          <p:cNvGraphicFramePr/>
          <p:nvPr/>
        </p:nvGraphicFramePr>
        <p:xfrm>
          <a:off x="899795" y="3717290"/>
          <a:ext cx="3303905" cy="1043305"/>
        </p:xfrm>
        <a:graphic>
          <a:graphicData uri="http://schemas.openxmlformats.org/presentationml/2006/ole">
            <mc:AlternateContent xmlns:mc="http://schemas.openxmlformats.org/markup-compatibility/2006">
              <mc:Choice xmlns:v="urn:schemas-microsoft-com:vml" Requires="v">
                <p:oleObj spid="_x0000_s14" name="" r:id="rId7" imgW="2407920" imgH="643890" progId="Paint.Picture">
                  <p:embed/>
                </p:oleObj>
              </mc:Choice>
              <mc:Fallback>
                <p:oleObj name="" r:id="rId7" imgW="2407920" imgH="643890" progId="Paint.Picture">
                  <p:embed/>
                  <p:pic>
                    <p:nvPicPr>
                      <p:cNvPr id="0" name="图片 13"/>
                      <p:cNvPicPr/>
                      <p:nvPr/>
                    </p:nvPicPr>
                    <p:blipFill>
                      <a:blip r:embed="rId8"/>
                      <a:stretch>
                        <a:fillRect/>
                      </a:stretch>
                    </p:blipFill>
                    <p:spPr>
                      <a:xfrm>
                        <a:off x="899795" y="3717290"/>
                        <a:ext cx="3303905" cy="1043305"/>
                      </a:xfrm>
                      <a:prstGeom prst="rect">
                        <a:avLst/>
                      </a:prstGeom>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67360" y="537845"/>
            <a:ext cx="4475480" cy="583565"/>
          </a:xfrm>
          <a:prstGeom prst="rect">
            <a:avLst/>
          </a:prstGeom>
          <a:noFill/>
        </p:spPr>
        <p:txBody>
          <a:bodyPr wrap="square" rtlCol="0">
            <a:spAutoFit/>
          </a:bodyPr>
          <a:p>
            <a:r>
              <a:rPr lang="zh-CN" altLang="en-US" sz="3200" b="1">
                <a:solidFill>
                  <a:srgbClr val="0000FF"/>
                </a:solidFill>
              </a:rPr>
              <a:t>例</a:t>
            </a:r>
            <a:r>
              <a:rPr lang="en-US" altLang="zh-CN" sz="3200" b="1">
                <a:solidFill>
                  <a:srgbClr val="0000FF"/>
                </a:solidFill>
              </a:rPr>
              <a:t>2</a:t>
            </a:r>
            <a:r>
              <a:rPr lang="zh-CN" altLang="en-US" sz="3200" b="1">
                <a:solidFill>
                  <a:srgbClr val="0000FF"/>
                </a:solidFill>
              </a:rPr>
              <a:t>：国赛优秀论文</a:t>
            </a:r>
            <a:r>
              <a:rPr lang="en-US" altLang="zh-CN" sz="3200" b="1">
                <a:solidFill>
                  <a:srgbClr val="0000FF"/>
                </a:solidFill>
              </a:rPr>
              <a:t>B</a:t>
            </a:r>
            <a:r>
              <a:rPr lang="zh-CN" altLang="en-US" sz="3200" b="1">
                <a:solidFill>
                  <a:srgbClr val="0000FF"/>
                </a:solidFill>
              </a:rPr>
              <a:t>题</a:t>
            </a:r>
            <a:endParaRPr lang="zh-CN" altLang="en-US" sz="3200" b="1">
              <a:solidFill>
                <a:srgbClr val="0000FF"/>
              </a:solidFill>
            </a:endParaRPr>
          </a:p>
        </p:txBody>
      </p:sp>
      <p:graphicFrame>
        <p:nvGraphicFramePr>
          <p:cNvPr id="5" name="对象 4"/>
          <p:cNvGraphicFramePr/>
          <p:nvPr/>
        </p:nvGraphicFramePr>
        <p:xfrm>
          <a:off x="3060065" y="1268730"/>
          <a:ext cx="5868035" cy="2154555"/>
        </p:xfrm>
        <a:graphic>
          <a:graphicData uri="http://schemas.openxmlformats.org/presentationml/2006/ole">
            <mc:AlternateContent xmlns:mc="http://schemas.openxmlformats.org/markup-compatibility/2006">
              <mc:Choice xmlns:v="urn:schemas-microsoft-com:vml" Requires="v">
                <p:oleObj spid="_x0000_s6" name="" r:id="rId1" imgW="5863590" imgH="2152650" progId="Paint.Picture">
                  <p:embed/>
                </p:oleObj>
              </mc:Choice>
              <mc:Fallback>
                <p:oleObj name="" r:id="rId1" imgW="5863590" imgH="2152650" progId="Paint.Picture">
                  <p:embed/>
                  <p:pic>
                    <p:nvPicPr>
                      <p:cNvPr id="0" name="图片 5"/>
                      <p:cNvPicPr/>
                      <p:nvPr/>
                    </p:nvPicPr>
                    <p:blipFill>
                      <a:blip r:embed="rId2"/>
                      <a:stretch>
                        <a:fillRect/>
                      </a:stretch>
                    </p:blipFill>
                    <p:spPr>
                      <a:xfrm>
                        <a:off x="3060065" y="1268730"/>
                        <a:ext cx="5868035" cy="2154555"/>
                      </a:xfrm>
                      <a:prstGeom prst="rect">
                        <a:avLst/>
                      </a:prstGeom>
                    </p:spPr>
                  </p:pic>
                </p:oleObj>
              </mc:Fallback>
            </mc:AlternateContent>
          </a:graphicData>
        </a:graphic>
      </p:graphicFrame>
      <p:graphicFrame>
        <p:nvGraphicFramePr>
          <p:cNvPr id="7" name="对象 6"/>
          <p:cNvGraphicFramePr/>
          <p:nvPr/>
        </p:nvGraphicFramePr>
        <p:xfrm>
          <a:off x="508000" y="1917065"/>
          <a:ext cx="2450465" cy="1494790"/>
        </p:xfrm>
        <a:graphic>
          <a:graphicData uri="http://schemas.openxmlformats.org/presentationml/2006/ole">
            <mc:AlternateContent xmlns:mc="http://schemas.openxmlformats.org/markup-compatibility/2006">
              <mc:Choice xmlns:v="urn:schemas-microsoft-com:vml" Requires="v">
                <p:oleObj spid="_x0000_s8" name="" r:id="rId3" imgW="1657350" imgH="723900" progId="Paint.Picture">
                  <p:embed/>
                </p:oleObj>
              </mc:Choice>
              <mc:Fallback>
                <p:oleObj name="" r:id="rId3" imgW="1657350" imgH="723900" progId="Paint.Picture">
                  <p:embed/>
                  <p:pic>
                    <p:nvPicPr>
                      <p:cNvPr id="0" name="图片 7"/>
                      <p:cNvPicPr/>
                      <p:nvPr/>
                    </p:nvPicPr>
                    <p:blipFill>
                      <a:blip r:embed="rId4"/>
                      <a:stretch>
                        <a:fillRect/>
                      </a:stretch>
                    </p:blipFill>
                    <p:spPr>
                      <a:xfrm>
                        <a:off x="508000" y="1917065"/>
                        <a:ext cx="2450465" cy="1494790"/>
                      </a:xfrm>
                      <a:prstGeom prst="rect">
                        <a:avLst/>
                      </a:prstGeom>
                    </p:spPr>
                  </p:pic>
                </p:oleObj>
              </mc:Fallback>
            </mc:AlternateContent>
          </a:graphicData>
        </a:graphic>
      </p:graphicFrame>
      <p:graphicFrame>
        <p:nvGraphicFramePr>
          <p:cNvPr id="15" name="对象 14"/>
          <p:cNvGraphicFramePr/>
          <p:nvPr/>
        </p:nvGraphicFramePr>
        <p:xfrm>
          <a:off x="539750" y="3571240"/>
          <a:ext cx="4781550" cy="1303020"/>
        </p:xfrm>
        <a:graphic>
          <a:graphicData uri="http://schemas.openxmlformats.org/presentationml/2006/ole">
            <mc:AlternateContent xmlns:mc="http://schemas.openxmlformats.org/markup-compatibility/2006">
              <mc:Choice xmlns:v="urn:schemas-microsoft-com:vml" Requires="v">
                <p:oleObj spid="_x0000_s16" name="" r:id="rId5" imgW="3348990" imgH="796290" progId="Paint.Picture">
                  <p:embed/>
                </p:oleObj>
              </mc:Choice>
              <mc:Fallback>
                <p:oleObj name="" r:id="rId5" imgW="3348990" imgH="796290" progId="Paint.Picture">
                  <p:embed/>
                  <p:pic>
                    <p:nvPicPr>
                      <p:cNvPr id="0" name="图片 15"/>
                      <p:cNvPicPr/>
                      <p:nvPr/>
                    </p:nvPicPr>
                    <p:blipFill>
                      <a:blip r:embed="rId6"/>
                      <a:stretch>
                        <a:fillRect/>
                      </a:stretch>
                    </p:blipFill>
                    <p:spPr>
                      <a:xfrm>
                        <a:off x="539750" y="3571240"/>
                        <a:ext cx="4781550" cy="1303020"/>
                      </a:xfrm>
                      <a:prstGeom prst="rect">
                        <a:avLst/>
                      </a:prstGeom>
                    </p:spPr>
                  </p:pic>
                </p:oleObj>
              </mc:Fallback>
            </mc:AlternateContent>
          </a:graphicData>
        </a:graphic>
      </p:graphicFrame>
      <p:graphicFrame>
        <p:nvGraphicFramePr>
          <p:cNvPr id="17" name="对象 16"/>
          <p:cNvGraphicFramePr/>
          <p:nvPr/>
        </p:nvGraphicFramePr>
        <p:xfrm>
          <a:off x="539750" y="4941570"/>
          <a:ext cx="4857115" cy="1184275"/>
        </p:xfrm>
        <a:graphic>
          <a:graphicData uri="http://schemas.openxmlformats.org/presentationml/2006/ole">
            <mc:AlternateContent xmlns:mc="http://schemas.openxmlformats.org/markup-compatibility/2006">
              <mc:Choice xmlns:v="urn:schemas-microsoft-com:vml" Requires="v">
                <p:oleObj spid="_x0000_s18" name="" r:id="rId7" imgW="4072890" imgH="796290" progId="Paint.Picture">
                  <p:embed/>
                </p:oleObj>
              </mc:Choice>
              <mc:Fallback>
                <p:oleObj name="" r:id="rId7" imgW="4072890" imgH="796290" progId="Paint.Picture">
                  <p:embed/>
                  <p:pic>
                    <p:nvPicPr>
                      <p:cNvPr id="0" name="图片 17"/>
                      <p:cNvPicPr/>
                      <p:nvPr/>
                    </p:nvPicPr>
                    <p:blipFill>
                      <a:blip r:embed="rId8"/>
                      <a:stretch>
                        <a:fillRect/>
                      </a:stretch>
                    </p:blipFill>
                    <p:spPr>
                      <a:xfrm>
                        <a:off x="539750" y="4941570"/>
                        <a:ext cx="4857115" cy="1184275"/>
                      </a:xfrm>
                      <a:prstGeom prst="rect">
                        <a:avLst/>
                      </a:prstGeom>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67360" y="537845"/>
            <a:ext cx="4475480" cy="583565"/>
          </a:xfrm>
          <a:prstGeom prst="rect">
            <a:avLst/>
          </a:prstGeom>
          <a:noFill/>
        </p:spPr>
        <p:txBody>
          <a:bodyPr wrap="square" rtlCol="0">
            <a:spAutoFit/>
          </a:bodyPr>
          <a:p>
            <a:r>
              <a:rPr lang="zh-CN" altLang="en-US" sz="3200" b="1">
                <a:solidFill>
                  <a:srgbClr val="0000FF"/>
                </a:solidFill>
              </a:rPr>
              <a:t>例</a:t>
            </a:r>
            <a:r>
              <a:rPr lang="en-US" altLang="zh-CN" sz="3200" b="1">
                <a:solidFill>
                  <a:srgbClr val="0000FF"/>
                </a:solidFill>
              </a:rPr>
              <a:t>3</a:t>
            </a:r>
            <a:r>
              <a:rPr lang="zh-CN" altLang="en-US" sz="3200" b="1">
                <a:solidFill>
                  <a:srgbClr val="0000FF"/>
                </a:solidFill>
              </a:rPr>
              <a:t>：国赛优秀论文</a:t>
            </a:r>
            <a:r>
              <a:rPr lang="en-US" altLang="zh-CN" sz="3200" b="1">
                <a:solidFill>
                  <a:srgbClr val="0000FF"/>
                </a:solidFill>
              </a:rPr>
              <a:t>C</a:t>
            </a:r>
            <a:r>
              <a:rPr lang="zh-CN" altLang="en-US" sz="3200" b="1">
                <a:solidFill>
                  <a:srgbClr val="0000FF"/>
                </a:solidFill>
              </a:rPr>
              <a:t>题</a:t>
            </a:r>
            <a:endParaRPr lang="zh-CN" altLang="en-US" sz="3200" b="1">
              <a:solidFill>
                <a:srgbClr val="0000FF"/>
              </a:solidFill>
            </a:endParaRPr>
          </a:p>
        </p:txBody>
      </p:sp>
      <p:graphicFrame>
        <p:nvGraphicFramePr>
          <p:cNvPr id="2" name="对象 1"/>
          <p:cNvGraphicFramePr/>
          <p:nvPr/>
        </p:nvGraphicFramePr>
        <p:xfrm>
          <a:off x="179705" y="2708910"/>
          <a:ext cx="4152265" cy="1334770"/>
        </p:xfrm>
        <a:graphic>
          <a:graphicData uri="http://schemas.openxmlformats.org/presentationml/2006/ole">
            <mc:AlternateContent xmlns:mc="http://schemas.openxmlformats.org/markup-compatibility/2006">
              <mc:Choice xmlns:v="urn:schemas-microsoft-com:vml" Requires="v">
                <p:oleObj spid="_x0000_s3" name="" r:id="rId1" imgW="4149090" imgH="1333500" progId="Paint.Picture">
                  <p:embed/>
                </p:oleObj>
              </mc:Choice>
              <mc:Fallback>
                <p:oleObj name="" r:id="rId1" imgW="4149090" imgH="1333500" progId="Paint.Picture">
                  <p:embed/>
                  <p:pic>
                    <p:nvPicPr>
                      <p:cNvPr id="0" name="图片 2"/>
                      <p:cNvPicPr/>
                      <p:nvPr/>
                    </p:nvPicPr>
                    <p:blipFill>
                      <a:blip r:embed="rId2"/>
                      <a:stretch>
                        <a:fillRect/>
                      </a:stretch>
                    </p:blipFill>
                    <p:spPr>
                      <a:xfrm>
                        <a:off x="179705" y="2708910"/>
                        <a:ext cx="4152265" cy="1334770"/>
                      </a:xfrm>
                      <a:prstGeom prst="rect">
                        <a:avLst/>
                      </a:prstGeom>
                    </p:spPr>
                  </p:pic>
                </p:oleObj>
              </mc:Fallback>
            </mc:AlternateContent>
          </a:graphicData>
        </a:graphic>
      </p:graphicFrame>
      <p:graphicFrame>
        <p:nvGraphicFramePr>
          <p:cNvPr id="9" name="对象 8"/>
          <p:cNvGraphicFramePr/>
          <p:nvPr/>
        </p:nvGraphicFramePr>
        <p:xfrm>
          <a:off x="4187825" y="1694180"/>
          <a:ext cx="4862195" cy="1303020"/>
        </p:xfrm>
        <a:graphic>
          <a:graphicData uri="http://schemas.openxmlformats.org/presentationml/2006/ole">
            <mc:AlternateContent xmlns:mc="http://schemas.openxmlformats.org/markup-compatibility/2006">
              <mc:Choice xmlns:v="urn:schemas-microsoft-com:vml" Requires="v">
                <p:oleObj spid="_x0000_s10" name="" r:id="rId3" imgW="4286250" imgH="819150" progId="Paint.Picture">
                  <p:embed/>
                </p:oleObj>
              </mc:Choice>
              <mc:Fallback>
                <p:oleObj name="" r:id="rId3" imgW="4286250" imgH="819150" progId="Paint.Picture">
                  <p:embed/>
                  <p:pic>
                    <p:nvPicPr>
                      <p:cNvPr id="0" name="图片 9"/>
                      <p:cNvPicPr/>
                      <p:nvPr/>
                    </p:nvPicPr>
                    <p:blipFill>
                      <a:blip r:embed="rId4"/>
                      <a:stretch>
                        <a:fillRect/>
                      </a:stretch>
                    </p:blipFill>
                    <p:spPr>
                      <a:xfrm>
                        <a:off x="4187825" y="1694180"/>
                        <a:ext cx="4862195" cy="1303020"/>
                      </a:xfrm>
                      <a:prstGeom prst="rect">
                        <a:avLst/>
                      </a:prstGeom>
                    </p:spPr>
                  </p:pic>
                </p:oleObj>
              </mc:Fallback>
            </mc:AlternateContent>
          </a:graphicData>
        </a:graphic>
      </p:graphicFrame>
      <p:graphicFrame>
        <p:nvGraphicFramePr>
          <p:cNvPr id="11" name="对象 10"/>
          <p:cNvGraphicFramePr/>
          <p:nvPr/>
        </p:nvGraphicFramePr>
        <p:xfrm>
          <a:off x="4140200" y="2997200"/>
          <a:ext cx="4914265" cy="1114425"/>
        </p:xfrm>
        <a:graphic>
          <a:graphicData uri="http://schemas.openxmlformats.org/presentationml/2006/ole">
            <mc:AlternateContent xmlns:mc="http://schemas.openxmlformats.org/markup-compatibility/2006">
              <mc:Choice xmlns:v="urn:schemas-microsoft-com:vml" Requires="v">
                <p:oleObj spid="_x0000_s12" name="" r:id="rId5" imgW="3474720" imgH="792480" progId="Paint.Picture">
                  <p:embed/>
                </p:oleObj>
              </mc:Choice>
              <mc:Fallback>
                <p:oleObj name="" r:id="rId5" imgW="3474720" imgH="792480" progId="Paint.Picture">
                  <p:embed/>
                  <p:pic>
                    <p:nvPicPr>
                      <p:cNvPr id="0" name="图片 11"/>
                      <p:cNvPicPr/>
                      <p:nvPr/>
                    </p:nvPicPr>
                    <p:blipFill>
                      <a:blip r:embed="rId6"/>
                      <a:stretch>
                        <a:fillRect/>
                      </a:stretch>
                    </p:blipFill>
                    <p:spPr>
                      <a:xfrm>
                        <a:off x="4140200" y="2997200"/>
                        <a:ext cx="4914265" cy="1114425"/>
                      </a:xfrm>
                      <a:prstGeom prst="rect">
                        <a:avLst/>
                      </a:prstGeom>
                    </p:spPr>
                  </p:pic>
                </p:oleObj>
              </mc:Fallback>
            </mc:AlternateContent>
          </a:graphicData>
        </a:graphic>
      </p:graphicFrame>
      <p:graphicFrame>
        <p:nvGraphicFramePr>
          <p:cNvPr id="13" name="对象 12"/>
          <p:cNvGraphicFramePr/>
          <p:nvPr/>
        </p:nvGraphicFramePr>
        <p:xfrm>
          <a:off x="4187825" y="4149090"/>
          <a:ext cx="4936490" cy="1245235"/>
        </p:xfrm>
        <a:graphic>
          <a:graphicData uri="http://schemas.openxmlformats.org/presentationml/2006/ole">
            <mc:AlternateContent xmlns:mc="http://schemas.openxmlformats.org/markup-compatibility/2006">
              <mc:Choice xmlns:v="urn:schemas-microsoft-com:vml" Requires="v">
                <p:oleObj spid="_x0000_s14" name="" r:id="rId7" imgW="4537710" imgH="750570" progId="Paint.Picture">
                  <p:embed/>
                </p:oleObj>
              </mc:Choice>
              <mc:Fallback>
                <p:oleObj name="" r:id="rId7" imgW="4537710" imgH="750570" progId="Paint.Picture">
                  <p:embed/>
                  <p:pic>
                    <p:nvPicPr>
                      <p:cNvPr id="0" name="图片 13"/>
                      <p:cNvPicPr/>
                      <p:nvPr/>
                    </p:nvPicPr>
                    <p:blipFill>
                      <a:blip r:embed="rId8"/>
                      <a:stretch>
                        <a:fillRect/>
                      </a:stretch>
                    </p:blipFill>
                    <p:spPr>
                      <a:xfrm>
                        <a:off x="4187825" y="4149090"/>
                        <a:ext cx="4936490" cy="1245235"/>
                      </a:xfrm>
                      <a:prstGeom prst="rect">
                        <a:avLst/>
                      </a:prstGeom>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70" name="Text Box 4"/>
          <p:cNvSpPr txBox="1"/>
          <p:nvPr/>
        </p:nvSpPr>
        <p:spPr>
          <a:xfrm>
            <a:off x="684530" y="837565"/>
            <a:ext cx="6056630" cy="583565"/>
          </a:xfrm>
          <a:prstGeom prst="rect">
            <a:avLst/>
          </a:prstGeom>
          <a:noFill/>
          <a:ln w="9525">
            <a:noFill/>
          </a:ln>
        </p:spPr>
        <p:txBody>
          <a:bodyPr wrap="square">
            <a:spAutoFit/>
          </a:bodyPr>
          <a:p>
            <a:pPr eaLnBrk="1" hangingPunct="1">
              <a:spcBef>
                <a:spcPct val="50000"/>
              </a:spcBef>
            </a:pPr>
            <a:r>
              <a:rPr lang="en-US" altLang="zh-CN" sz="3200" b="1" dirty="0">
                <a:solidFill>
                  <a:srgbClr val="FF0000"/>
                </a:solidFill>
                <a:latin typeface="Verdana" panose="020B0604030504040204" pitchFamily="34" charset="0"/>
              </a:rPr>
              <a:t>3.2 </a:t>
            </a:r>
            <a:r>
              <a:rPr lang="zh-CN" altLang="en-US" sz="3200" b="1" dirty="0">
                <a:solidFill>
                  <a:srgbClr val="FF0000"/>
                </a:solidFill>
                <a:latin typeface="Verdana" panose="020B0604030504040204" pitchFamily="34" charset="0"/>
              </a:rPr>
              <a:t>摘要（</a:t>
            </a:r>
            <a:r>
              <a:rPr lang="en-US" altLang="zh-CN" sz="3200" b="1" dirty="0">
                <a:solidFill>
                  <a:srgbClr val="FF0000"/>
                </a:solidFill>
                <a:latin typeface="Verdana" panose="020B0604030504040204" pitchFamily="34" charset="0"/>
              </a:rPr>
              <a:t>Abstract</a:t>
            </a:r>
            <a:r>
              <a:rPr lang="zh-CN" altLang="en-US" sz="3200" b="1" dirty="0">
                <a:solidFill>
                  <a:srgbClr val="FF0000"/>
                </a:solidFill>
                <a:latin typeface="Verdana" panose="020B0604030504040204" pitchFamily="34" charset="0"/>
              </a:rPr>
              <a:t>）</a:t>
            </a:r>
            <a:endParaRPr lang="zh-CN" altLang="en-US" sz="3200" b="1" dirty="0">
              <a:solidFill>
                <a:srgbClr val="FF0000"/>
              </a:solidFill>
              <a:latin typeface="Verdana" panose="020B0604030504040204" pitchFamily="34" charset="0"/>
            </a:endParaRPr>
          </a:p>
        </p:txBody>
      </p:sp>
      <p:sp>
        <p:nvSpPr>
          <p:cNvPr id="43013" name="Text Box 5"/>
          <p:cNvSpPr txBox="1"/>
          <p:nvPr/>
        </p:nvSpPr>
        <p:spPr>
          <a:xfrm>
            <a:off x="827405" y="1885950"/>
            <a:ext cx="7536815" cy="829945"/>
          </a:xfrm>
          <a:prstGeom prst="rect">
            <a:avLst/>
          </a:prstGeom>
          <a:noFill/>
          <a:ln w="9525">
            <a:noFill/>
          </a:ln>
        </p:spPr>
        <p:txBody>
          <a:bodyPr wrap="square">
            <a:spAutoFit/>
          </a:bodyPr>
          <a:p>
            <a:pPr marL="990600" indent="-990600" eaLnBrk="1" hangingPunct="1">
              <a:buFont typeface="Wingdings" panose="05000000000000000000" pitchFamily="2" charset="2"/>
            </a:pPr>
            <a:r>
              <a:rPr lang="zh-CN" altLang="en-US" sz="2400" b="1" dirty="0">
                <a:solidFill>
                  <a:srgbClr val="0000FF"/>
                </a:solidFill>
                <a:latin typeface="Verdana" panose="020B0604030504040204" pitchFamily="34" charset="0"/>
                <a:ea typeface="新宋体" panose="02010609030101010101" pitchFamily="49" charset="-122"/>
              </a:rPr>
              <a:t>摘要： 不加注释和评论，对论文内容的精确和扼要的表达。</a:t>
            </a:r>
            <a:endParaRPr lang="zh-CN" altLang="en-US" sz="2400" b="1" dirty="0">
              <a:solidFill>
                <a:srgbClr val="0000FF"/>
              </a:solidFill>
              <a:latin typeface="Verdana" panose="020B0604030504040204" pitchFamily="34" charset="0"/>
              <a:ea typeface="新宋体" panose="02010609030101010101" pitchFamily="49" charset="-122"/>
            </a:endParaRPr>
          </a:p>
        </p:txBody>
      </p:sp>
      <p:sp>
        <p:nvSpPr>
          <p:cNvPr id="43014" name="Text Box 6"/>
          <p:cNvSpPr txBox="1"/>
          <p:nvPr/>
        </p:nvSpPr>
        <p:spPr>
          <a:xfrm>
            <a:off x="535940" y="2853690"/>
            <a:ext cx="7818120" cy="2984500"/>
          </a:xfrm>
          <a:prstGeom prst="rect">
            <a:avLst/>
          </a:prstGeom>
          <a:noFill/>
          <a:ln w="9525">
            <a:noFill/>
          </a:ln>
        </p:spPr>
        <p:txBody>
          <a:bodyPr wrap="square">
            <a:spAutoFit/>
          </a:bodyPr>
          <a:p>
            <a:pPr marL="365125" indent="-365125" eaLnBrk="1" hangingPunct="1">
              <a:lnSpc>
                <a:spcPct val="150000"/>
              </a:lnSpc>
              <a:spcBef>
                <a:spcPct val="20000"/>
              </a:spcBef>
              <a:buClr>
                <a:srgbClr val="FF0000"/>
              </a:buClr>
              <a:buFont typeface="Wingdings" panose="05000000000000000000" pitchFamily="2" charset="2"/>
              <a:buChar char="Ø"/>
            </a:pPr>
            <a:r>
              <a:rPr lang="zh-CN" altLang="en-US" sz="2000" b="1" dirty="0">
                <a:latin typeface="Verdana" panose="020B0604030504040204" pitchFamily="34" charset="0"/>
              </a:rPr>
              <a:t>摘要是完整的短文，具有独立性，可以单独使用，即使不看论文全文的内容，仍然可以理解论文的主要内容，作者的新观点和想法以及论文所要实现的目的，采取的方法，研究的结果与结论。 </a:t>
            </a:r>
            <a:endParaRPr lang="zh-CN" altLang="en-US" sz="2000" b="1" dirty="0">
              <a:latin typeface="Verdana" panose="020B0604030504040204" pitchFamily="34" charset="0"/>
            </a:endParaRPr>
          </a:p>
          <a:p>
            <a:pPr marL="365125" indent="-365125" eaLnBrk="1" hangingPunct="1">
              <a:lnSpc>
                <a:spcPct val="150000"/>
              </a:lnSpc>
              <a:spcBef>
                <a:spcPct val="20000"/>
              </a:spcBef>
              <a:buClr>
                <a:srgbClr val="FF0000"/>
              </a:buClr>
              <a:buFont typeface="Wingdings" panose="05000000000000000000" pitchFamily="2" charset="2"/>
              <a:buChar char="Ø"/>
            </a:pPr>
            <a:r>
              <a:rPr lang="zh-CN" altLang="en-US" sz="2000" b="1" dirty="0">
                <a:latin typeface="Verdana" panose="020B0604030504040204" pitchFamily="34" charset="0"/>
              </a:rPr>
              <a:t>摘要是科技论文的窗口，既便于读者快速阅读了解论文有关情况，又可被检索结构采用，便于学术交流。</a:t>
            </a:r>
            <a:endParaRPr lang="zh-CN" altLang="en-US" sz="2000" b="1" dirty="0">
              <a:latin typeface="Verdana" panose="020B0604030504040204" pitchFamily="34" charset="0"/>
            </a:endParaRPr>
          </a:p>
          <a:p>
            <a:pPr marL="365125" indent="-365125" eaLnBrk="1" hangingPunct="1">
              <a:lnSpc>
                <a:spcPct val="150000"/>
              </a:lnSpc>
              <a:spcBef>
                <a:spcPct val="20000"/>
              </a:spcBef>
              <a:buClr>
                <a:srgbClr val="FF0000"/>
              </a:buClr>
              <a:buFont typeface="Wingdings" panose="05000000000000000000" pitchFamily="2" charset="2"/>
              <a:buChar char="Ø"/>
            </a:pPr>
            <a:r>
              <a:rPr lang="zh-CN" altLang="en-US" sz="2000" b="1" dirty="0">
                <a:latin typeface="Verdana" panose="020B0604030504040204" pitchFamily="34" charset="0"/>
              </a:rPr>
              <a:t> 要吸引评委的眼球</a:t>
            </a:r>
            <a:endParaRPr lang="zh-CN" altLang="en-US" sz="20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3013"/>
                                        </p:tgtEl>
                                        <p:attrNameLst>
                                          <p:attrName>style.visibility</p:attrName>
                                        </p:attrNameLst>
                                      </p:cBhvr>
                                      <p:to>
                                        <p:strVal val="visible"/>
                                      </p:to>
                                    </p:set>
                                    <p:animEffect transition="in" filter="strips(downRight)">
                                      <p:cBhvr>
                                        <p:cTn id="7" dur="500"/>
                                        <p:tgtEl>
                                          <p:spTgt spid="4301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43014">
                                            <p:txEl>
                                              <p:charRg st="0" end="86"/>
                                            </p:txEl>
                                          </p:spTgt>
                                        </p:tgtEl>
                                        <p:attrNameLst>
                                          <p:attrName>style.visibility</p:attrName>
                                        </p:attrNameLst>
                                      </p:cBhvr>
                                      <p:to>
                                        <p:strVal val="visible"/>
                                      </p:to>
                                    </p:set>
                                    <p:animEffect transition="in" filter="strips(downRight)">
                                      <p:cBhvr>
                                        <p:cTn id="12" dur="500"/>
                                        <p:tgtEl>
                                          <p:spTgt spid="43014">
                                            <p:txEl>
                                              <p:charRg st="0" end="8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43014">
                                            <p:txEl>
                                              <p:charRg st="86" end="134"/>
                                            </p:txEl>
                                          </p:spTgt>
                                        </p:tgtEl>
                                        <p:attrNameLst>
                                          <p:attrName>style.visibility</p:attrName>
                                        </p:attrNameLst>
                                      </p:cBhvr>
                                      <p:to>
                                        <p:strVal val="visible"/>
                                      </p:to>
                                    </p:set>
                                    <p:animEffect transition="in" filter="strips(downRight)">
                                      <p:cBhvr>
                                        <p:cTn id="17" dur="500"/>
                                        <p:tgtEl>
                                          <p:spTgt spid="43014">
                                            <p:txEl>
                                              <p:charRg st="86" end="13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43014">
                                            <p:txEl>
                                              <p:charRg st="2" end="2"/>
                                            </p:txEl>
                                          </p:spTgt>
                                        </p:tgtEl>
                                        <p:attrNameLst>
                                          <p:attrName>style.visibility</p:attrName>
                                        </p:attrNameLst>
                                      </p:cBhvr>
                                      <p:to>
                                        <p:strVal val="visible"/>
                                      </p:to>
                                    </p:set>
                                    <p:animEffect transition="in" filter="strips(downRight)">
                                      <p:cBhvr>
                                        <p:cTn id="22" dur="500"/>
                                        <p:tgtEl>
                                          <p:spTgt spid="43014">
                                            <p:txEl>
                                              <p:char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Text Box 6"/>
          <p:cNvSpPr txBox="1"/>
          <p:nvPr/>
        </p:nvSpPr>
        <p:spPr>
          <a:xfrm>
            <a:off x="611505" y="981075"/>
            <a:ext cx="7533640" cy="583565"/>
          </a:xfrm>
          <a:prstGeom prst="rect">
            <a:avLst/>
          </a:prstGeom>
          <a:noFill/>
          <a:ln w="9525">
            <a:noFill/>
          </a:ln>
        </p:spPr>
        <p:txBody>
          <a:bodyPr wrap="square">
            <a:spAutoFit/>
          </a:bodyPr>
          <a:p>
            <a:pPr eaLnBrk="1" hangingPunct="1"/>
            <a:r>
              <a:rPr lang="en-US" altLang="zh-CN" sz="3200" b="1" dirty="0">
                <a:solidFill>
                  <a:srgbClr val="FF0000"/>
                </a:solidFill>
                <a:latin typeface="Verdana" panose="020B0604030504040204" pitchFamily="34" charset="0"/>
                <a:ea typeface="新宋体" panose="02010609030101010101" pitchFamily="49" charset="-122"/>
              </a:rPr>
              <a:t>1.1 </a:t>
            </a:r>
            <a:r>
              <a:rPr lang="zh-CN" altLang="en-US" sz="3200" b="1" dirty="0">
                <a:solidFill>
                  <a:srgbClr val="FF0000"/>
                </a:solidFill>
                <a:ea typeface="新宋体" panose="02010609030101010101" pitchFamily="49" charset="-122"/>
                <a:sym typeface="+mn-ea"/>
              </a:rPr>
              <a:t>参加竞赛的凭证和辛苦的结晶</a:t>
            </a:r>
            <a:endParaRPr lang="zh-CN" altLang="en-US" sz="3200" b="1" dirty="0">
              <a:solidFill>
                <a:srgbClr val="FF0000"/>
              </a:solidFill>
              <a:latin typeface="Verdana" panose="020B0604030504040204" pitchFamily="34" charset="0"/>
              <a:ea typeface="新宋体" panose="02010609030101010101" pitchFamily="49" charset="-122"/>
              <a:sym typeface="+mn-ea"/>
            </a:endParaRPr>
          </a:p>
        </p:txBody>
      </p:sp>
      <p:sp>
        <p:nvSpPr>
          <p:cNvPr id="11271" name="Text Box 7"/>
          <p:cNvSpPr txBox="1"/>
          <p:nvPr/>
        </p:nvSpPr>
        <p:spPr>
          <a:xfrm>
            <a:off x="1115695" y="2060575"/>
            <a:ext cx="6718300" cy="2061210"/>
          </a:xfrm>
          <a:prstGeom prst="rect">
            <a:avLst/>
          </a:prstGeom>
          <a:noFill/>
          <a:ln w="9525">
            <a:noFill/>
          </a:ln>
        </p:spPr>
        <p:txBody>
          <a:bodyPr wrap="square">
            <a:spAutoFit/>
          </a:bodyPr>
          <a:p>
            <a:pPr eaLnBrk="1" hangingPunct="1">
              <a:lnSpc>
                <a:spcPts val="4000"/>
              </a:lnSpc>
              <a:spcBef>
                <a:spcPct val="50000"/>
              </a:spcBef>
            </a:pPr>
            <a:r>
              <a:rPr lang="zh-CN" altLang="en-US" sz="2800" b="1" dirty="0">
                <a:latin typeface="Verdana" panose="020B0604030504040204" pitchFamily="34" charset="0"/>
                <a:sym typeface="Symbol" panose="05050102010706020507" pitchFamily="18" charset="2"/>
              </a:rPr>
              <a:t>是否参赛成功</a:t>
            </a:r>
            <a:endParaRPr lang="en-US" altLang="zh-CN" sz="2800" b="1" dirty="0">
              <a:latin typeface="Verdana" panose="020B0604030504040204" pitchFamily="34" charset="0"/>
            </a:endParaRPr>
          </a:p>
          <a:p>
            <a:pPr eaLnBrk="1" hangingPunct="1">
              <a:lnSpc>
                <a:spcPts val="4000"/>
              </a:lnSpc>
              <a:spcBef>
                <a:spcPct val="50000"/>
              </a:spcBef>
            </a:pPr>
            <a:r>
              <a:rPr lang="zh-CN" altLang="en-US" sz="2800" b="1" dirty="0">
                <a:latin typeface="Verdana" panose="020B0604030504040204" pitchFamily="34" charset="0"/>
                <a:sym typeface="Symbol" panose="05050102010706020507" pitchFamily="18" charset="2"/>
              </a:rPr>
              <a:t></a:t>
            </a:r>
            <a:r>
              <a:rPr lang="zh-CN" sz="2800" b="1" dirty="0">
                <a:latin typeface="Verdana" panose="020B0604030504040204" pitchFamily="34" charset="0"/>
                <a:sym typeface="Symbol" panose="05050102010706020507" pitchFamily="18" charset="2"/>
              </a:rPr>
              <a:t>三天的苦战成果</a:t>
            </a:r>
            <a:endParaRPr lang="zh-CN" sz="2800" b="1" dirty="0">
              <a:latin typeface="Verdana" panose="020B0604030504040204" pitchFamily="34" charset="0"/>
              <a:sym typeface="Symbol" panose="05050102010706020507" pitchFamily="18" charset="2"/>
            </a:endParaRPr>
          </a:p>
          <a:p>
            <a:pPr eaLnBrk="1" hangingPunct="1">
              <a:lnSpc>
                <a:spcPts val="4000"/>
              </a:lnSpc>
              <a:spcBef>
                <a:spcPct val="50000"/>
              </a:spcBef>
            </a:pPr>
            <a:r>
              <a:rPr lang="zh-CN" altLang="en-US" sz="2800" b="1" dirty="0">
                <a:latin typeface="Verdana" panose="020B0604030504040204" pitchFamily="34" charset="0"/>
                <a:sym typeface="Symbol" panose="05050102010706020507" pitchFamily="18" charset="2"/>
              </a:rPr>
              <a:t>最终成绩的书面形式</a:t>
            </a:r>
            <a:endParaRPr lang="en-US" altLang="zh-CN" sz="2800" b="1" dirty="0">
              <a:latin typeface="Verdana" panose="020B0604030504040204" pitchFamily="34" charset="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strips(downRight)">
                                      <p:cBhvr>
                                        <p:cTn id="7" dur="500"/>
                                        <p:tgtEl>
                                          <p:spTgt spid="11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4" name="Text Box 2"/>
          <p:cNvSpPr txBox="1"/>
          <p:nvPr/>
        </p:nvSpPr>
        <p:spPr>
          <a:xfrm>
            <a:off x="684213" y="836930"/>
            <a:ext cx="4824412" cy="457200"/>
          </a:xfrm>
          <a:prstGeom prst="rect">
            <a:avLst/>
          </a:prstGeom>
          <a:noFill/>
          <a:ln w="9525">
            <a:noFill/>
          </a:ln>
        </p:spPr>
        <p:txBody>
          <a:bodyPr>
            <a:spAutoFit/>
          </a:bodyPr>
          <a:p>
            <a:pPr eaLnBrk="1" hangingPunct="1">
              <a:buFont typeface="Wingdings" panose="05000000000000000000" pitchFamily="2" charset="2"/>
              <a:buChar char="l"/>
            </a:pPr>
            <a:r>
              <a:rPr lang="en-US" altLang="zh-CN" sz="2400" b="1" dirty="0">
                <a:solidFill>
                  <a:srgbClr val="0000FF"/>
                </a:solidFill>
                <a:latin typeface="Verdana" panose="020B0604030504040204" pitchFamily="34" charset="0"/>
                <a:ea typeface="新宋体" panose="02010609030101010101" pitchFamily="49" charset="-122"/>
              </a:rPr>
              <a:t> </a:t>
            </a:r>
            <a:r>
              <a:rPr lang="zh-CN" altLang="en-US" sz="2400" b="1" dirty="0">
                <a:solidFill>
                  <a:srgbClr val="0000FF"/>
                </a:solidFill>
                <a:latin typeface="Verdana" panose="020B0604030504040204" pitchFamily="34" charset="0"/>
                <a:ea typeface="新宋体" panose="02010609030101010101" pitchFamily="49" charset="-122"/>
              </a:rPr>
              <a:t>怎么准备摘要</a:t>
            </a:r>
            <a:endParaRPr lang="zh-CN" altLang="en-US" sz="2400" b="1" dirty="0">
              <a:solidFill>
                <a:srgbClr val="0000FF"/>
              </a:solidFill>
              <a:latin typeface="Verdana" panose="020B0604030504040204" pitchFamily="34" charset="0"/>
              <a:ea typeface="新宋体" panose="02010609030101010101" pitchFamily="49" charset="-122"/>
            </a:endParaRPr>
          </a:p>
        </p:txBody>
      </p:sp>
      <p:sp>
        <p:nvSpPr>
          <p:cNvPr id="74755" name="Text Box 3"/>
          <p:cNvSpPr txBox="1"/>
          <p:nvPr/>
        </p:nvSpPr>
        <p:spPr>
          <a:xfrm>
            <a:off x="1187450" y="1988820"/>
            <a:ext cx="6480175" cy="457200"/>
          </a:xfrm>
          <a:prstGeom prst="rect">
            <a:avLst/>
          </a:prstGeom>
          <a:noFill/>
          <a:ln w="9525">
            <a:noFill/>
          </a:ln>
        </p:spPr>
        <p:txBody>
          <a:bodyPr>
            <a:spAutoFit/>
          </a:bodyPr>
          <a:p>
            <a:pPr eaLnBrk="1" hangingPunct="1">
              <a:spcBef>
                <a:spcPct val="50000"/>
              </a:spcBef>
            </a:pPr>
            <a:r>
              <a:rPr lang="zh-CN" altLang="en-US" sz="2400" b="1" dirty="0">
                <a:latin typeface="Verdana" panose="020B0604030504040204" pitchFamily="34" charset="0"/>
              </a:rPr>
              <a:t>摘要是论文各主要部分的简要总结。</a:t>
            </a:r>
            <a:endParaRPr lang="zh-CN" altLang="en-US" sz="2400" b="1" dirty="0">
              <a:latin typeface="Verdana" panose="020B0604030504040204" pitchFamily="34" charset="0"/>
            </a:endParaRPr>
          </a:p>
        </p:txBody>
      </p:sp>
      <p:sp>
        <p:nvSpPr>
          <p:cNvPr id="74756" name="Text Box 4"/>
          <p:cNvSpPr txBox="1"/>
          <p:nvPr/>
        </p:nvSpPr>
        <p:spPr>
          <a:xfrm>
            <a:off x="684213" y="2781300"/>
            <a:ext cx="7920037" cy="2892425"/>
          </a:xfrm>
          <a:prstGeom prst="rect">
            <a:avLst/>
          </a:prstGeom>
          <a:noFill/>
          <a:ln w="9525">
            <a:noFill/>
          </a:ln>
        </p:spPr>
        <p:txBody>
          <a:bodyPr>
            <a:spAutoFit/>
          </a:bodyPr>
          <a:p>
            <a:pPr lvl="1" indent="-277495" eaLnBrk="1" hangingPunct="1">
              <a:lnSpc>
                <a:spcPct val="150000"/>
              </a:lnSpc>
              <a:spcBef>
                <a:spcPct val="40000"/>
              </a:spcBef>
              <a:buClr>
                <a:srgbClr val="FF0000"/>
              </a:buClr>
              <a:buFont typeface="Wingdings" panose="05000000000000000000" pitchFamily="2" charset="2"/>
              <a:buChar char="Ø"/>
            </a:pPr>
            <a:r>
              <a:rPr lang="zh-CN" altLang="en-US" sz="2000" b="1" dirty="0">
                <a:latin typeface="Verdana" panose="020B0604030504040204" pitchFamily="34" charset="0"/>
              </a:rPr>
              <a:t>目的：陈述论文的主要目标和研究范围</a:t>
            </a:r>
            <a:endParaRPr lang="zh-CN" altLang="en-US" sz="2000" b="1" dirty="0">
              <a:latin typeface="Verdana" panose="020B0604030504040204" pitchFamily="34" charset="0"/>
            </a:endParaRPr>
          </a:p>
          <a:p>
            <a:pPr lvl="1" indent="-277495" eaLnBrk="1" hangingPunct="1">
              <a:lnSpc>
                <a:spcPct val="150000"/>
              </a:lnSpc>
              <a:spcBef>
                <a:spcPct val="40000"/>
              </a:spcBef>
              <a:buClr>
                <a:srgbClr val="FF0000"/>
              </a:buClr>
              <a:buFont typeface="Wingdings" panose="05000000000000000000" pitchFamily="2" charset="2"/>
              <a:buChar char="Ø"/>
            </a:pPr>
            <a:r>
              <a:rPr lang="zh-CN" altLang="en-US" sz="2000" b="1" dirty="0">
                <a:latin typeface="Verdana" panose="020B0604030504040204" pitchFamily="34" charset="0"/>
              </a:rPr>
              <a:t>方法：说明所使用的研究方法</a:t>
            </a:r>
            <a:endParaRPr lang="zh-CN" altLang="en-US" sz="2000" b="1" dirty="0">
              <a:latin typeface="Verdana" panose="020B0604030504040204" pitchFamily="34" charset="0"/>
            </a:endParaRPr>
          </a:p>
          <a:p>
            <a:pPr lvl="1" indent="-277495" eaLnBrk="1" hangingPunct="1">
              <a:lnSpc>
                <a:spcPct val="150000"/>
              </a:lnSpc>
              <a:spcBef>
                <a:spcPct val="40000"/>
              </a:spcBef>
              <a:buClr>
                <a:srgbClr val="FF0000"/>
              </a:buClr>
              <a:buFont typeface="Wingdings" panose="05000000000000000000" pitchFamily="2" charset="2"/>
              <a:buChar char="Ø"/>
            </a:pPr>
            <a:r>
              <a:rPr lang="zh-CN" altLang="en-US" sz="2000" b="1" dirty="0">
                <a:latin typeface="Verdana" panose="020B0604030504040204" pitchFamily="34" charset="0"/>
              </a:rPr>
              <a:t>结果：简要总结研究结果</a:t>
            </a:r>
            <a:endParaRPr lang="zh-CN" altLang="en-US" sz="2000" b="1" dirty="0">
              <a:latin typeface="Verdana" panose="020B0604030504040204" pitchFamily="34" charset="0"/>
            </a:endParaRPr>
          </a:p>
          <a:p>
            <a:pPr lvl="1" indent="-277495" eaLnBrk="1" hangingPunct="1">
              <a:lnSpc>
                <a:spcPct val="150000"/>
              </a:lnSpc>
              <a:spcBef>
                <a:spcPct val="40000"/>
              </a:spcBef>
              <a:buClr>
                <a:srgbClr val="FF0000"/>
              </a:buClr>
              <a:buFont typeface="Wingdings" panose="05000000000000000000" pitchFamily="2" charset="2"/>
              <a:buChar char="Ø"/>
            </a:pPr>
            <a:r>
              <a:rPr lang="zh-CN" altLang="en-US" sz="2000" b="1" dirty="0">
                <a:latin typeface="Verdana" panose="020B0604030504040204" pitchFamily="34" charset="0"/>
              </a:rPr>
              <a:t>结论：陈述主要结论和意义</a:t>
            </a:r>
            <a:endParaRPr lang="en-US" altLang="zh-CN" sz="2000" b="1" dirty="0">
              <a:latin typeface="Verdana" panose="020B0604030504040204" pitchFamily="34" charset="0"/>
            </a:endParaRPr>
          </a:p>
          <a:p>
            <a:pPr lvl="1" indent="-277495" eaLnBrk="1" hangingPunct="1">
              <a:lnSpc>
                <a:spcPct val="150000"/>
              </a:lnSpc>
              <a:spcBef>
                <a:spcPct val="40000"/>
              </a:spcBef>
              <a:buClr>
                <a:srgbClr val="FF0000"/>
              </a:buClr>
              <a:buFont typeface="Wingdings" panose="05000000000000000000" pitchFamily="2" charset="2"/>
              <a:buChar char="Ø"/>
            </a:pPr>
            <a:r>
              <a:rPr lang="zh-CN" altLang="en-US" sz="2000" b="1" dirty="0">
                <a:latin typeface="Verdana" panose="020B0604030504040204" pitchFamily="34" charset="0"/>
              </a:rPr>
              <a:t>具体一点，就是为什么、做什么、怎么做、得到什么、有意义否？</a:t>
            </a:r>
            <a:endParaRPr lang="zh-CN" altLang="en-US" sz="20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4755"/>
                                        </p:tgtEl>
                                        <p:attrNameLst>
                                          <p:attrName>style.visibility</p:attrName>
                                        </p:attrNameLst>
                                      </p:cBhvr>
                                      <p:to>
                                        <p:strVal val="visible"/>
                                      </p:to>
                                    </p:set>
                                    <p:animEffect transition="in" filter="strips(downRight)">
                                      <p:cBhvr>
                                        <p:cTn id="7" dur="500"/>
                                        <p:tgtEl>
                                          <p:spTgt spid="74755"/>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74756">
                                            <p:txEl>
                                              <p:charRg st="0" end="18"/>
                                            </p:txEl>
                                          </p:spTgt>
                                        </p:tgtEl>
                                        <p:attrNameLst>
                                          <p:attrName>style.visibility</p:attrName>
                                        </p:attrNameLst>
                                      </p:cBhvr>
                                      <p:to>
                                        <p:strVal val="visible"/>
                                      </p:to>
                                    </p:set>
                                    <p:animEffect transition="in" filter="strips(downRight)">
                                      <p:cBhvr>
                                        <p:cTn id="11" dur="500"/>
                                        <p:tgtEl>
                                          <p:spTgt spid="74756">
                                            <p:txEl>
                                              <p:charRg st="0" end="18"/>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74756">
                                            <p:txEl>
                                              <p:charRg st="18" end="32"/>
                                            </p:txEl>
                                          </p:spTgt>
                                        </p:tgtEl>
                                        <p:attrNameLst>
                                          <p:attrName>style.visibility</p:attrName>
                                        </p:attrNameLst>
                                      </p:cBhvr>
                                      <p:to>
                                        <p:strVal val="visible"/>
                                      </p:to>
                                    </p:set>
                                    <p:animEffect transition="in" filter="strips(downRight)">
                                      <p:cBhvr>
                                        <p:cTn id="15" dur="500"/>
                                        <p:tgtEl>
                                          <p:spTgt spid="74756">
                                            <p:txEl>
                                              <p:charRg st="18" end="32"/>
                                            </p:txEl>
                                          </p:spTgt>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74756">
                                            <p:txEl>
                                              <p:charRg st="32" end="44"/>
                                            </p:txEl>
                                          </p:spTgt>
                                        </p:tgtEl>
                                        <p:attrNameLst>
                                          <p:attrName>style.visibility</p:attrName>
                                        </p:attrNameLst>
                                      </p:cBhvr>
                                      <p:to>
                                        <p:strVal val="visible"/>
                                      </p:to>
                                    </p:set>
                                    <p:animEffect transition="in" filter="strips(downRight)">
                                      <p:cBhvr>
                                        <p:cTn id="19" dur="500"/>
                                        <p:tgtEl>
                                          <p:spTgt spid="74756">
                                            <p:txEl>
                                              <p:charRg st="32" end="44"/>
                                            </p:txEl>
                                          </p:spTgt>
                                        </p:tgtEl>
                                      </p:cBhvr>
                                    </p:animEffect>
                                  </p:childTnLst>
                                </p:cTn>
                              </p:par>
                            </p:childTnLst>
                          </p:cTn>
                        </p:par>
                        <p:par>
                          <p:cTn id="20" fill="hold">
                            <p:stCondLst>
                              <p:cond delay="2000"/>
                            </p:stCondLst>
                            <p:childTnLst>
                              <p:par>
                                <p:cTn id="21" presetID="18" presetClass="entr" presetSubtype="6" fill="hold" nodeType="afterEffect">
                                  <p:stCondLst>
                                    <p:cond delay="0"/>
                                  </p:stCondLst>
                                  <p:childTnLst>
                                    <p:set>
                                      <p:cBhvr>
                                        <p:cTn id="22" dur="1" fill="hold">
                                          <p:stCondLst>
                                            <p:cond delay="0"/>
                                          </p:stCondLst>
                                        </p:cTn>
                                        <p:tgtEl>
                                          <p:spTgt spid="74756">
                                            <p:txEl>
                                              <p:charRg st="44" end="57"/>
                                            </p:txEl>
                                          </p:spTgt>
                                        </p:tgtEl>
                                        <p:attrNameLst>
                                          <p:attrName>style.visibility</p:attrName>
                                        </p:attrNameLst>
                                      </p:cBhvr>
                                      <p:to>
                                        <p:strVal val="visible"/>
                                      </p:to>
                                    </p:set>
                                    <p:animEffect transition="in" filter="strips(downRight)">
                                      <p:cBhvr>
                                        <p:cTn id="23" dur="500"/>
                                        <p:tgtEl>
                                          <p:spTgt spid="74756">
                                            <p:txEl>
                                              <p:charRg st="44" end="57"/>
                                            </p:txEl>
                                          </p:spTgt>
                                        </p:tgtEl>
                                      </p:cBhvr>
                                    </p:animEffect>
                                  </p:childTnLst>
                                </p:cTn>
                              </p:par>
                            </p:childTnLst>
                          </p:cTn>
                        </p:par>
                        <p:par>
                          <p:cTn id="24" fill="hold">
                            <p:stCondLst>
                              <p:cond delay="2500"/>
                            </p:stCondLst>
                            <p:childTnLst>
                              <p:par>
                                <p:cTn id="25" presetID="18" presetClass="entr" presetSubtype="6" fill="hold" nodeType="afterEffect">
                                  <p:stCondLst>
                                    <p:cond delay="0"/>
                                  </p:stCondLst>
                                  <p:childTnLst>
                                    <p:set>
                                      <p:cBhvr>
                                        <p:cTn id="26" dur="1" fill="hold">
                                          <p:stCondLst>
                                            <p:cond delay="0"/>
                                          </p:stCondLst>
                                        </p:cTn>
                                        <p:tgtEl>
                                          <p:spTgt spid="74756">
                                            <p:txEl>
                                              <p:charRg st="57" end="87"/>
                                            </p:txEl>
                                          </p:spTgt>
                                        </p:tgtEl>
                                        <p:attrNameLst>
                                          <p:attrName>style.visibility</p:attrName>
                                        </p:attrNameLst>
                                      </p:cBhvr>
                                      <p:to>
                                        <p:strVal val="visible"/>
                                      </p:to>
                                    </p:set>
                                    <p:animEffect transition="in" filter="strips(downRight)">
                                      <p:cBhvr>
                                        <p:cTn id="27" dur="500"/>
                                        <p:tgtEl>
                                          <p:spTgt spid="74756">
                                            <p:txEl>
                                              <p:charRg st="57" end="8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4" name="Text Box 2"/>
          <p:cNvSpPr txBox="1"/>
          <p:nvPr/>
        </p:nvSpPr>
        <p:spPr>
          <a:xfrm>
            <a:off x="755333" y="332740"/>
            <a:ext cx="4824412" cy="460375"/>
          </a:xfrm>
          <a:prstGeom prst="rect">
            <a:avLst/>
          </a:prstGeom>
          <a:noFill/>
          <a:ln w="9525">
            <a:noFill/>
          </a:ln>
        </p:spPr>
        <p:txBody>
          <a:bodyPr>
            <a:spAutoFit/>
          </a:bodyPr>
          <a:p>
            <a:pPr eaLnBrk="1" hangingPunct="1">
              <a:buFont typeface="Wingdings" panose="05000000000000000000" pitchFamily="2" charset="2"/>
              <a:buChar char="l"/>
            </a:pPr>
            <a:r>
              <a:rPr lang="en-US" altLang="zh-CN" sz="2400" b="1" dirty="0">
                <a:solidFill>
                  <a:srgbClr val="0000FF"/>
                </a:solidFill>
                <a:latin typeface="Verdana" panose="020B0604030504040204" pitchFamily="34" charset="0"/>
                <a:ea typeface="新宋体" panose="02010609030101010101" pitchFamily="49" charset="-122"/>
              </a:rPr>
              <a:t> </a:t>
            </a:r>
            <a:r>
              <a:rPr lang="zh-CN" altLang="en-US" sz="2400" b="1" dirty="0">
                <a:solidFill>
                  <a:srgbClr val="0000FF"/>
                </a:solidFill>
                <a:latin typeface="Verdana" panose="020B0604030504040204" pitchFamily="34" charset="0"/>
                <a:ea typeface="新宋体" panose="02010609030101010101" pitchFamily="49" charset="-122"/>
              </a:rPr>
              <a:t>建模论文怎么准备摘要</a:t>
            </a:r>
            <a:endParaRPr lang="zh-CN" altLang="en-US" sz="2400" b="1" dirty="0">
              <a:solidFill>
                <a:srgbClr val="0000FF"/>
              </a:solidFill>
              <a:latin typeface="Verdana" panose="020B0604030504040204" pitchFamily="34" charset="0"/>
              <a:ea typeface="新宋体" panose="02010609030101010101" pitchFamily="49" charset="-122"/>
            </a:endParaRPr>
          </a:p>
        </p:txBody>
      </p:sp>
      <p:sp>
        <p:nvSpPr>
          <p:cNvPr id="74755" name="Text Box 3"/>
          <p:cNvSpPr txBox="1"/>
          <p:nvPr/>
        </p:nvSpPr>
        <p:spPr>
          <a:xfrm>
            <a:off x="2235835" y="981075"/>
            <a:ext cx="5024120" cy="460375"/>
          </a:xfrm>
          <a:prstGeom prst="rect">
            <a:avLst/>
          </a:prstGeom>
          <a:noFill/>
          <a:ln w="9525">
            <a:noFill/>
          </a:ln>
        </p:spPr>
        <p:txBody>
          <a:bodyPr wrap="square">
            <a:spAutoFit/>
          </a:bodyPr>
          <a:p>
            <a:pPr eaLnBrk="1" hangingPunct="1">
              <a:spcBef>
                <a:spcPct val="50000"/>
              </a:spcBef>
            </a:pPr>
            <a:r>
              <a:rPr lang="zh-CN" altLang="en-US" sz="2400" b="1" dirty="0">
                <a:solidFill>
                  <a:srgbClr val="0000FF"/>
                </a:solidFill>
                <a:latin typeface="Verdana" panose="020B0604030504040204" pitchFamily="34" charset="0"/>
              </a:rPr>
              <a:t>摘要是建模论文的重中之重工作</a:t>
            </a:r>
            <a:endParaRPr lang="zh-CN" altLang="en-US" sz="2400" b="1" dirty="0">
              <a:solidFill>
                <a:srgbClr val="0000FF"/>
              </a:solidFill>
              <a:latin typeface="Verdana" panose="020B0604030504040204" pitchFamily="34" charset="0"/>
            </a:endParaRPr>
          </a:p>
        </p:txBody>
      </p:sp>
      <p:sp>
        <p:nvSpPr>
          <p:cNvPr id="74756" name="Text Box 4"/>
          <p:cNvSpPr txBox="1"/>
          <p:nvPr/>
        </p:nvSpPr>
        <p:spPr>
          <a:xfrm>
            <a:off x="611823" y="1701800"/>
            <a:ext cx="7920037" cy="3476625"/>
          </a:xfrm>
          <a:prstGeom prst="rect">
            <a:avLst/>
          </a:prstGeom>
          <a:noFill/>
          <a:ln w="9525">
            <a:noFill/>
          </a:ln>
        </p:spPr>
        <p:txBody>
          <a:bodyPr>
            <a:spAutoFit/>
          </a:bodyPr>
          <a:p>
            <a:pPr lvl="1" indent="-277495" eaLnBrk="1" hangingPunct="1">
              <a:lnSpc>
                <a:spcPct val="150000"/>
              </a:lnSpc>
              <a:spcBef>
                <a:spcPct val="40000"/>
              </a:spcBef>
              <a:buClr>
                <a:srgbClr val="FF0000"/>
              </a:buClr>
              <a:buFont typeface="Wingdings" panose="05000000000000000000" pitchFamily="2" charset="2"/>
              <a:buChar char="Ø"/>
            </a:pPr>
            <a:r>
              <a:rPr lang="zh-CN" altLang="en-US" sz="2000" b="1" dirty="0">
                <a:latin typeface="Verdana" panose="020B0604030504040204" pitchFamily="34" charset="0"/>
              </a:rPr>
              <a:t>四要素：问题、方法、模型、结论</a:t>
            </a:r>
            <a:endParaRPr lang="zh-CN" altLang="en-US" sz="2000" b="1" dirty="0">
              <a:latin typeface="Verdana" panose="020B0604030504040204" pitchFamily="34" charset="0"/>
            </a:endParaRPr>
          </a:p>
          <a:p>
            <a:pPr lvl="1" indent="-277495" eaLnBrk="1" hangingPunct="1">
              <a:lnSpc>
                <a:spcPct val="150000"/>
              </a:lnSpc>
              <a:spcBef>
                <a:spcPct val="40000"/>
              </a:spcBef>
              <a:buClr>
                <a:srgbClr val="FF0000"/>
              </a:buClr>
              <a:buFont typeface="Wingdings" panose="05000000000000000000" pitchFamily="2" charset="2"/>
              <a:buChar char="Ø"/>
            </a:pPr>
            <a:r>
              <a:rPr lang="zh-CN" altLang="en-US" sz="2000" b="1" dirty="0">
                <a:sym typeface="+mn-ea"/>
              </a:rPr>
              <a:t>文字精炼、表达准确、充分体现论文特色和创新点</a:t>
            </a:r>
            <a:endParaRPr lang="zh-CN" altLang="en-US" sz="2000" b="1" dirty="0">
              <a:latin typeface="Verdana" panose="020B0604030504040204" pitchFamily="34" charset="0"/>
            </a:endParaRPr>
          </a:p>
          <a:p>
            <a:pPr lvl="1" indent="-277495" eaLnBrk="1" hangingPunct="1">
              <a:lnSpc>
                <a:spcPct val="150000"/>
              </a:lnSpc>
              <a:spcBef>
                <a:spcPct val="40000"/>
              </a:spcBef>
              <a:buClr>
                <a:srgbClr val="FF0000"/>
              </a:buClr>
              <a:buFont typeface="Wingdings" panose="05000000000000000000" pitchFamily="2" charset="2"/>
              <a:buChar char="Ø"/>
            </a:pPr>
            <a:r>
              <a:rPr lang="zh-CN" altLang="en-US" sz="2000" b="1" dirty="0">
                <a:latin typeface="Verdana" panose="020B0604030504040204" pitchFamily="34" charset="0"/>
              </a:rPr>
              <a:t>背景不要写的太多</a:t>
            </a:r>
            <a:endParaRPr lang="zh-CN" altLang="en-US" sz="2000" b="1" dirty="0">
              <a:latin typeface="Verdana" panose="020B0604030504040204" pitchFamily="34" charset="0"/>
            </a:endParaRPr>
          </a:p>
          <a:p>
            <a:pPr lvl="1" indent="-277495" eaLnBrk="1" hangingPunct="1">
              <a:lnSpc>
                <a:spcPct val="150000"/>
              </a:lnSpc>
              <a:spcBef>
                <a:spcPct val="40000"/>
              </a:spcBef>
              <a:buClr>
                <a:srgbClr val="FF0000"/>
              </a:buClr>
              <a:buFont typeface="Wingdings" panose="05000000000000000000" pitchFamily="2" charset="2"/>
              <a:buChar char="Ø"/>
            </a:pPr>
            <a:r>
              <a:rPr lang="zh-CN" altLang="en-US" sz="2000" b="1" dirty="0">
                <a:latin typeface="Verdana" panose="020B0604030504040204" pitchFamily="34" charset="0"/>
              </a:rPr>
              <a:t>不要有公式，可以写数值结论</a:t>
            </a:r>
            <a:endParaRPr lang="zh-CN" altLang="en-US" sz="2000" b="1" dirty="0">
              <a:latin typeface="Verdana" panose="020B0604030504040204" pitchFamily="34" charset="0"/>
            </a:endParaRPr>
          </a:p>
          <a:p>
            <a:pPr lvl="1" indent="-277495" eaLnBrk="1" hangingPunct="1">
              <a:lnSpc>
                <a:spcPct val="150000"/>
              </a:lnSpc>
              <a:spcBef>
                <a:spcPct val="40000"/>
              </a:spcBef>
              <a:buClr>
                <a:srgbClr val="FF0000"/>
              </a:buClr>
              <a:buFont typeface="Wingdings" panose="05000000000000000000" pitchFamily="2" charset="2"/>
              <a:buChar char="Ø"/>
            </a:pPr>
            <a:r>
              <a:rPr lang="zh-CN" altLang="en-US" sz="2000" b="1" dirty="0">
                <a:latin typeface="Verdana" panose="020B0604030504040204" pitchFamily="34" charset="0"/>
              </a:rPr>
              <a:t>不要举例子，不要名词解释，不要引用图片和表格</a:t>
            </a:r>
            <a:endParaRPr lang="en-US" altLang="zh-CN" sz="2000" b="1" dirty="0">
              <a:latin typeface="Verdana" panose="020B0604030504040204" pitchFamily="34" charset="0"/>
            </a:endParaRPr>
          </a:p>
          <a:p>
            <a:pPr lvl="1" indent="-277495" eaLnBrk="1" hangingPunct="1">
              <a:lnSpc>
                <a:spcPct val="150000"/>
              </a:lnSpc>
              <a:spcBef>
                <a:spcPct val="40000"/>
              </a:spcBef>
              <a:buClr>
                <a:srgbClr val="FF0000"/>
              </a:buClr>
              <a:buFont typeface="Wingdings" panose="05000000000000000000" pitchFamily="2" charset="2"/>
              <a:buChar char="Ø"/>
            </a:pPr>
            <a:endParaRPr lang="zh-CN" altLang="en-US" sz="2000" b="1" dirty="0">
              <a:latin typeface="Verdana" panose="020B0604030504040204" pitchFamily="34" charset="0"/>
            </a:endParaRPr>
          </a:p>
        </p:txBody>
      </p:sp>
      <p:graphicFrame>
        <p:nvGraphicFramePr>
          <p:cNvPr id="2" name="对象 1"/>
          <p:cNvGraphicFramePr/>
          <p:nvPr/>
        </p:nvGraphicFramePr>
        <p:xfrm>
          <a:off x="755650" y="4727575"/>
          <a:ext cx="7984490" cy="1677670"/>
        </p:xfrm>
        <a:graphic>
          <a:graphicData uri="http://schemas.openxmlformats.org/presentationml/2006/ole">
            <mc:AlternateContent xmlns:mc="http://schemas.openxmlformats.org/markup-compatibility/2006">
              <mc:Choice xmlns:v="urn:schemas-microsoft-com:vml" Requires="v">
                <p:oleObj spid="_x0000_s3" name="" r:id="rId1" imgW="7978140" imgH="1676400" progId="Paint.Picture">
                  <p:embed/>
                </p:oleObj>
              </mc:Choice>
              <mc:Fallback>
                <p:oleObj name="" r:id="rId1" imgW="7978140" imgH="1676400" progId="Paint.Picture">
                  <p:embed/>
                  <p:pic>
                    <p:nvPicPr>
                      <p:cNvPr id="0" name="图片 2"/>
                      <p:cNvPicPr/>
                      <p:nvPr/>
                    </p:nvPicPr>
                    <p:blipFill>
                      <a:blip r:embed="rId2"/>
                      <a:stretch>
                        <a:fillRect/>
                      </a:stretch>
                    </p:blipFill>
                    <p:spPr>
                      <a:xfrm>
                        <a:off x="755650" y="4727575"/>
                        <a:ext cx="7984490" cy="167767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4755"/>
                                        </p:tgtEl>
                                        <p:attrNameLst>
                                          <p:attrName>style.visibility</p:attrName>
                                        </p:attrNameLst>
                                      </p:cBhvr>
                                      <p:to>
                                        <p:strVal val="visible"/>
                                      </p:to>
                                    </p:set>
                                    <p:animEffect transition="in" filter="strips(downRight)">
                                      <p:cBhvr>
                                        <p:cTn id="7" dur="500"/>
                                        <p:tgtEl>
                                          <p:spTgt spid="74755"/>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74756">
                                            <p:txEl>
                                              <p:charRg st="0" end="18"/>
                                            </p:txEl>
                                          </p:spTgt>
                                        </p:tgtEl>
                                        <p:attrNameLst>
                                          <p:attrName>style.visibility</p:attrName>
                                        </p:attrNameLst>
                                      </p:cBhvr>
                                      <p:to>
                                        <p:strVal val="visible"/>
                                      </p:to>
                                    </p:set>
                                    <p:animEffect transition="in" filter="strips(downRight)">
                                      <p:cBhvr>
                                        <p:cTn id="11" dur="500"/>
                                        <p:tgtEl>
                                          <p:spTgt spid="74756">
                                            <p:txEl>
                                              <p:charRg st="0" end="18"/>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74756">
                                            <p:txEl>
                                              <p:charRg st="1" end="1"/>
                                            </p:txEl>
                                          </p:spTgt>
                                        </p:tgtEl>
                                        <p:attrNameLst>
                                          <p:attrName>style.visibility</p:attrName>
                                        </p:attrNameLst>
                                      </p:cBhvr>
                                      <p:to>
                                        <p:strVal val="visible"/>
                                      </p:to>
                                    </p:set>
                                    <p:animEffect transition="in" filter="strips(downRight)">
                                      <p:cBhvr>
                                        <p:cTn id="15" dur="500"/>
                                        <p:tgtEl>
                                          <p:spTgt spid="74756">
                                            <p:txEl>
                                              <p:charRg st="1" end="1"/>
                                            </p:txEl>
                                          </p:spTgt>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74756">
                                            <p:txEl>
                                              <p:charRg st="2" end="2"/>
                                            </p:txEl>
                                          </p:spTgt>
                                        </p:tgtEl>
                                        <p:attrNameLst>
                                          <p:attrName>style.visibility</p:attrName>
                                        </p:attrNameLst>
                                      </p:cBhvr>
                                      <p:to>
                                        <p:strVal val="visible"/>
                                      </p:to>
                                    </p:set>
                                    <p:animEffect transition="in" filter="strips(downRight)">
                                      <p:cBhvr>
                                        <p:cTn id="19" dur="500"/>
                                        <p:tgtEl>
                                          <p:spTgt spid="74756">
                                            <p:txEl>
                                              <p:charRg st="2" end="2"/>
                                            </p:txEl>
                                          </p:spTgt>
                                        </p:tgtEl>
                                      </p:cBhvr>
                                    </p:animEffect>
                                  </p:childTnLst>
                                </p:cTn>
                              </p:par>
                            </p:childTnLst>
                          </p:cTn>
                        </p:par>
                        <p:par>
                          <p:cTn id="20" fill="hold">
                            <p:stCondLst>
                              <p:cond delay="2000"/>
                            </p:stCondLst>
                            <p:childTnLst>
                              <p:par>
                                <p:cTn id="21" presetID="18" presetClass="entr" presetSubtype="6" fill="hold" nodeType="afterEffect">
                                  <p:stCondLst>
                                    <p:cond delay="0"/>
                                  </p:stCondLst>
                                  <p:childTnLst>
                                    <p:set>
                                      <p:cBhvr>
                                        <p:cTn id="22" dur="1" fill="hold">
                                          <p:stCondLst>
                                            <p:cond delay="0"/>
                                          </p:stCondLst>
                                        </p:cTn>
                                        <p:tgtEl>
                                          <p:spTgt spid="74756">
                                            <p:txEl>
                                              <p:charRg st="2" end="2"/>
                                            </p:txEl>
                                          </p:spTgt>
                                        </p:tgtEl>
                                        <p:attrNameLst>
                                          <p:attrName>style.visibility</p:attrName>
                                        </p:attrNameLst>
                                      </p:cBhvr>
                                      <p:to>
                                        <p:strVal val="visible"/>
                                      </p:to>
                                    </p:set>
                                    <p:animEffect transition="in" filter="strips(downRight)">
                                      <p:cBhvr>
                                        <p:cTn id="23" dur="500"/>
                                        <p:tgtEl>
                                          <p:spTgt spid="74756">
                                            <p:txEl>
                                              <p:charRg st="2" end="2"/>
                                            </p:txEl>
                                          </p:spTgt>
                                        </p:tgtEl>
                                      </p:cBhvr>
                                    </p:animEffect>
                                  </p:childTnLst>
                                </p:cTn>
                              </p:par>
                            </p:childTnLst>
                          </p:cTn>
                        </p:par>
                        <p:par>
                          <p:cTn id="24" fill="hold">
                            <p:stCondLst>
                              <p:cond delay="2500"/>
                            </p:stCondLst>
                            <p:childTnLst>
                              <p:par>
                                <p:cTn id="25" presetID="18" presetClass="entr" presetSubtype="6" fill="hold" nodeType="afterEffect">
                                  <p:stCondLst>
                                    <p:cond delay="0"/>
                                  </p:stCondLst>
                                  <p:childTnLst>
                                    <p:set>
                                      <p:cBhvr>
                                        <p:cTn id="26" dur="1" fill="hold">
                                          <p:stCondLst>
                                            <p:cond delay="0"/>
                                          </p:stCondLst>
                                        </p:cTn>
                                        <p:tgtEl>
                                          <p:spTgt spid="74756">
                                            <p:txEl>
                                              <p:charRg st="3" end="3"/>
                                            </p:txEl>
                                          </p:spTgt>
                                        </p:tgtEl>
                                        <p:attrNameLst>
                                          <p:attrName>style.visibility</p:attrName>
                                        </p:attrNameLst>
                                      </p:cBhvr>
                                      <p:to>
                                        <p:strVal val="visible"/>
                                      </p:to>
                                    </p:set>
                                    <p:animEffect transition="in" filter="strips(downRight)">
                                      <p:cBhvr>
                                        <p:cTn id="27" dur="500"/>
                                        <p:tgtEl>
                                          <p:spTgt spid="74756">
                                            <p:txEl>
                                              <p:char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4" name="Text Box 2"/>
          <p:cNvSpPr txBox="1"/>
          <p:nvPr/>
        </p:nvSpPr>
        <p:spPr>
          <a:xfrm>
            <a:off x="755333" y="332740"/>
            <a:ext cx="4824412" cy="460375"/>
          </a:xfrm>
          <a:prstGeom prst="rect">
            <a:avLst/>
          </a:prstGeom>
          <a:noFill/>
          <a:ln w="9525">
            <a:noFill/>
          </a:ln>
        </p:spPr>
        <p:txBody>
          <a:bodyPr>
            <a:spAutoFit/>
          </a:bodyPr>
          <a:p>
            <a:pPr eaLnBrk="1" hangingPunct="1">
              <a:buFont typeface="Wingdings" panose="05000000000000000000" pitchFamily="2" charset="2"/>
              <a:buChar char="l"/>
            </a:pPr>
            <a:r>
              <a:rPr lang="en-US" altLang="zh-CN" sz="2400" b="1" dirty="0">
                <a:solidFill>
                  <a:srgbClr val="0000FF"/>
                </a:solidFill>
                <a:latin typeface="Verdana" panose="020B0604030504040204" pitchFamily="34" charset="0"/>
                <a:ea typeface="新宋体" panose="02010609030101010101" pitchFamily="49" charset="-122"/>
              </a:rPr>
              <a:t> </a:t>
            </a:r>
            <a:r>
              <a:rPr lang="zh-CN" altLang="en-US" sz="2400" b="1" dirty="0">
                <a:solidFill>
                  <a:srgbClr val="0000FF"/>
                </a:solidFill>
                <a:latin typeface="Verdana" panose="020B0604030504040204" pitchFamily="34" charset="0"/>
                <a:ea typeface="新宋体" panose="02010609030101010101" pitchFamily="49" charset="-122"/>
              </a:rPr>
              <a:t>建模论文怎么准备摘要</a:t>
            </a:r>
            <a:endParaRPr lang="zh-CN" altLang="en-US" sz="2400" b="1" dirty="0">
              <a:solidFill>
                <a:srgbClr val="0000FF"/>
              </a:solidFill>
              <a:latin typeface="Verdana" panose="020B0604030504040204" pitchFamily="34" charset="0"/>
              <a:ea typeface="新宋体" panose="02010609030101010101" pitchFamily="49" charset="-122"/>
            </a:endParaRPr>
          </a:p>
        </p:txBody>
      </p:sp>
      <p:sp>
        <p:nvSpPr>
          <p:cNvPr id="74755" name="Text Box 3"/>
          <p:cNvSpPr txBox="1"/>
          <p:nvPr/>
        </p:nvSpPr>
        <p:spPr>
          <a:xfrm>
            <a:off x="2235835" y="981075"/>
            <a:ext cx="5024120" cy="460375"/>
          </a:xfrm>
          <a:prstGeom prst="rect">
            <a:avLst/>
          </a:prstGeom>
          <a:noFill/>
          <a:ln w="9525">
            <a:noFill/>
          </a:ln>
        </p:spPr>
        <p:txBody>
          <a:bodyPr wrap="square">
            <a:spAutoFit/>
          </a:bodyPr>
          <a:p>
            <a:pPr eaLnBrk="1" hangingPunct="1">
              <a:spcBef>
                <a:spcPct val="50000"/>
              </a:spcBef>
            </a:pPr>
            <a:r>
              <a:rPr lang="zh-CN" altLang="en-US" sz="2400" b="1" dirty="0">
                <a:solidFill>
                  <a:srgbClr val="0000FF"/>
                </a:solidFill>
                <a:latin typeface="Verdana" panose="020B0604030504040204" pitchFamily="34" charset="0"/>
              </a:rPr>
              <a:t>摘要是建模论文的重中之重工作</a:t>
            </a:r>
            <a:endParaRPr lang="zh-CN" altLang="en-US" sz="2400" b="1" dirty="0">
              <a:solidFill>
                <a:srgbClr val="0000FF"/>
              </a:solidFill>
              <a:latin typeface="Verdana" panose="020B0604030504040204" pitchFamily="34" charset="0"/>
            </a:endParaRPr>
          </a:p>
        </p:txBody>
      </p:sp>
      <p:sp>
        <p:nvSpPr>
          <p:cNvPr id="74756" name="Text Box 4"/>
          <p:cNvSpPr txBox="1"/>
          <p:nvPr/>
        </p:nvSpPr>
        <p:spPr>
          <a:xfrm>
            <a:off x="611823" y="1701800"/>
            <a:ext cx="7920037" cy="4312920"/>
          </a:xfrm>
          <a:prstGeom prst="rect">
            <a:avLst/>
          </a:prstGeom>
          <a:noFill/>
          <a:ln w="9525">
            <a:noFill/>
          </a:ln>
        </p:spPr>
        <p:txBody>
          <a:bodyPr>
            <a:spAutoFit/>
          </a:bodyPr>
          <a:p>
            <a:pPr lvl="1" indent="-277495" eaLnBrk="1" hangingPunct="1">
              <a:lnSpc>
                <a:spcPct val="150000"/>
              </a:lnSpc>
              <a:spcBef>
                <a:spcPct val="40000"/>
              </a:spcBef>
              <a:buClr>
                <a:srgbClr val="FF0000"/>
              </a:buClr>
              <a:buFont typeface="Wingdings" panose="05000000000000000000" pitchFamily="2" charset="2"/>
              <a:buChar char="Ø"/>
            </a:pPr>
            <a:r>
              <a:rPr lang="zh-CN" altLang="en-US" sz="2800" b="1" dirty="0">
                <a:latin typeface="Times New Roman" panose="02020603050405020304" pitchFamily="18" charset="0"/>
                <a:cs typeface="Times New Roman" panose="02020603050405020304" pitchFamily="18" charset="0"/>
              </a:rPr>
              <a:t>在摘要中一定要突出方法,算法,结论,创新点,特色;</a:t>
            </a:r>
            <a:endParaRPr lang="zh-CN" altLang="en-US" sz="2800" b="1" dirty="0">
              <a:latin typeface="Times New Roman" panose="02020603050405020304" pitchFamily="18" charset="0"/>
              <a:cs typeface="Times New Roman" panose="02020603050405020304" pitchFamily="18" charset="0"/>
            </a:endParaRPr>
          </a:p>
          <a:p>
            <a:pPr lvl="1" indent="-277495" eaLnBrk="1" hangingPunct="1">
              <a:lnSpc>
                <a:spcPct val="150000"/>
              </a:lnSpc>
              <a:spcBef>
                <a:spcPct val="40000"/>
              </a:spcBef>
              <a:buClr>
                <a:srgbClr val="FF0000"/>
              </a:buClr>
              <a:buFont typeface="Wingdings" panose="05000000000000000000" pitchFamily="2" charset="2"/>
              <a:buChar char="Ø"/>
            </a:pPr>
            <a:r>
              <a:rPr lang="zh-CN" altLang="en-US" sz="2800" b="1" dirty="0">
                <a:latin typeface="Times New Roman" panose="02020603050405020304" pitchFamily="18" charset="0"/>
                <a:cs typeface="Times New Roman" panose="02020603050405020304" pitchFamily="18" charset="0"/>
              </a:rPr>
              <a:t>不要有废话,一定要突出重点,让人一看就知道这篇论文是关于什么的,做了什么工作,用的什么方法,得到了什么结果,有什么创新和特色;</a:t>
            </a:r>
            <a:endParaRPr lang="zh-CN" altLang="en-US" sz="2800" b="1" dirty="0">
              <a:latin typeface="Times New Roman" panose="02020603050405020304" pitchFamily="18" charset="0"/>
              <a:cs typeface="Times New Roman" panose="02020603050405020304" pitchFamily="18" charset="0"/>
            </a:endParaRPr>
          </a:p>
          <a:p>
            <a:pPr lvl="1" indent="-277495" eaLnBrk="1" hangingPunct="1">
              <a:lnSpc>
                <a:spcPct val="150000"/>
              </a:lnSpc>
              <a:spcBef>
                <a:spcPct val="40000"/>
              </a:spcBef>
              <a:buClr>
                <a:srgbClr val="FF0000"/>
              </a:buClr>
              <a:buFont typeface="Wingdings" panose="05000000000000000000" pitchFamily="2" charset="2"/>
              <a:buChar char="Ø"/>
            </a:pPr>
            <a:r>
              <a:rPr lang="zh-CN" altLang="en-US" sz="2800" b="1" dirty="0">
                <a:latin typeface="Times New Roman" panose="02020603050405020304" pitchFamily="18" charset="0"/>
                <a:cs typeface="Times New Roman" panose="02020603050405020304" pitchFamily="18" charset="0"/>
              </a:rPr>
              <a:t>一定要精悍,字字珠玑,闪闪发光,一看就被吸引。</a:t>
            </a:r>
            <a:endParaRPr lang="zh-CN" altLang="en-US" sz="28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4755"/>
                                        </p:tgtEl>
                                        <p:attrNameLst>
                                          <p:attrName>style.visibility</p:attrName>
                                        </p:attrNameLst>
                                      </p:cBhvr>
                                      <p:to>
                                        <p:strVal val="visible"/>
                                      </p:to>
                                    </p:set>
                                    <p:animEffect transition="in" filter="strips(downRight)">
                                      <p:cBhvr>
                                        <p:cTn id="7" dur="500"/>
                                        <p:tgtEl>
                                          <p:spTgt spid="74755"/>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74756">
                                            <p:txEl>
                                              <p:charRg st="0" end="18"/>
                                            </p:txEl>
                                          </p:spTgt>
                                        </p:tgtEl>
                                        <p:attrNameLst>
                                          <p:attrName>style.visibility</p:attrName>
                                        </p:attrNameLst>
                                      </p:cBhvr>
                                      <p:to>
                                        <p:strVal val="visible"/>
                                      </p:to>
                                    </p:set>
                                    <p:animEffect transition="in" filter="strips(downRight)">
                                      <p:cBhvr>
                                        <p:cTn id="11" dur="500"/>
                                        <p:tgtEl>
                                          <p:spTgt spid="74756">
                                            <p:txEl>
                                              <p:charRg st="0" end="18"/>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74756">
                                            <p:txEl>
                                              <p:charRg st="1" end="1"/>
                                            </p:txEl>
                                          </p:spTgt>
                                        </p:tgtEl>
                                        <p:attrNameLst>
                                          <p:attrName>style.visibility</p:attrName>
                                        </p:attrNameLst>
                                      </p:cBhvr>
                                      <p:to>
                                        <p:strVal val="visible"/>
                                      </p:to>
                                    </p:set>
                                    <p:animEffect transition="in" filter="strips(downRight)">
                                      <p:cBhvr>
                                        <p:cTn id="15" dur="500"/>
                                        <p:tgtEl>
                                          <p:spTgt spid="74756">
                                            <p:txEl>
                                              <p:charRg st="1" end="1"/>
                                            </p:txEl>
                                          </p:spTgt>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74756">
                                            <p:txEl>
                                              <p:charRg st="2" end="2"/>
                                            </p:txEl>
                                          </p:spTgt>
                                        </p:tgtEl>
                                        <p:attrNameLst>
                                          <p:attrName>style.visibility</p:attrName>
                                        </p:attrNameLst>
                                      </p:cBhvr>
                                      <p:to>
                                        <p:strVal val="visible"/>
                                      </p:to>
                                    </p:set>
                                    <p:animEffect transition="in" filter="strips(downRight)">
                                      <p:cBhvr>
                                        <p:cTn id="19" dur="500"/>
                                        <p:tgtEl>
                                          <p:spTgt spid="74756">
                                            <p:txEl>
                                              <p:charRg st="2" end="2"/>
                                            </p:txEl>
                                          </p:spTgt>
                                        </p:tgtEl>
                                      </p:cBhvr>
                                    </p:animEffect>
                                  </p:childTnLst>
                                </p:cTn>
                              </p:par>
                            </p:childTnLst>
                          </p:cTn>
                        </p:par>
                        <p:par>
                          <p:cTn id="20" fill="hold">
                            <p:stCondLst>
                              <p:cond delay="2000"/>
                            </p:stCondLst>
                            <p:childTnLst>
                              <p:par>
                                <p:cTn id="21" presetID="18" presetClass="entr" presetSubtype="6" fill="hold" nodeType="afterEffect">
                                  <p:stCondLst>
                                    <p:cond delay="0"/>
                                  </p:stCondLst>
                                  <p:childTnLst>
                                    <p:set>
                                      <p:cBhvr>
                                        <p:cTn id="22" dur="1" fill="hold">
                                          <p:stCondLst>
                                            <p:cond delay="0"/>
                                          </p:stCondLst>
                                        </p:cTn>
                                        <p:tgtEl>
                                          <p:spTgt spid="74756">
                                            <p:txEl>
                                              <p:charRg st="1" end="1"/>
                                            </p:txEl>
                                          </p:spTgt>
                                        </p:tgtEl>
                                        <p:attrNameLst>
                                          <p:attrName>style.visibility</p:attrName>
                                        </p:attrNameLst>
                                      </p:cBhvr>
                                      <p:to>
                                        <p:strVal val="visible"/>
                                      </p:to>
                                    </p:set>
                                    <p:animEffect transition="in" filter="strips(downRight)">
                                      <p:cBhvr>
                                        <p:cTn id="23" dur="500"/>
                                        <p:tgtEl>
                                          <p:spTgt spid="74756">
                                            <p:txEl>
                                              <p:charRg st="1" end="1"/>
                                            </p:txEl>
                                          </p:spTgt>
                                        </p:tgtEl>
                                      </p:cBhvr>
                                    </p:animEffect>
                                  </p:childTnLst>
                                </p:cTn>
                              </p:par>
                            </p:childTnLst>
                          </p:cTn>
                        </p:par>
                        <p:par>
                          <p:cTn id="24" fill="hold">
                            <p:stCondLst>
                              <p:cond delay="2500"/>
                            </p:stCondLst>
                            <p:childTnLst>
                              <p:par>
                                <p:cTn id="25" presetID="18" presetClass="entr" presetSubtype="6" fill="hold" nodeType="afterEffect">
                                  <p:stCondLst>
                                    <p:cond delay="0"/>
                                  </p:stCondLst>
                                  <p:childTnLst>
                                    <p:set>
                                      <p:cBhvr>
                                        <p:cTn id="26" dur="1" fill="hold">
                                          <p:stCondLst>
                                            <p:cond delay="0"/>
                                          </p:stCondLst>
                                        </p:cTn>
                                        <p:tgtEl>
                                          <p:spTgt spid="74756">
                                            <p:txEl>
                                              <p:charRg st="2" end="2"/>
                                            </p:txEl>
                                          </p:spTgt>
                                        </p:tgtEl>
                                        <p:attrNameLst>
                                          <p:attrName>style.visibility</p:attrName>
                                        </p:attrNameLst>
                                      </p:cBhvr>
                                      <p:to>
                                        <p:strVal val="visible"/>
                                      </p:to>
                                    </p:set>
                                    <p:animEffect transition="in" filter="strips(downRight)">
                                      <p:cBhvr>
                                        <p:cTn id="27" dur="500"/>
                                        <p:tgtEl>
                                          <p:spTgt spid="74756">
                                            <p:txEl>
                                              <p:charRg st="2" end="2"/>
                                            </p:txEl>
                                          </p:spTgt>
                                        </p:tgtEl>
                                      </p:cBhvr>
                                    </p:animEffect>
                                  </p:childTnLst>
                                </p:cTn>
                              </p:par>
                            </p:childTnLst>
                          </p:cTn>
                        </p:par>
                        <p:par>
                          <p:cTn id="28" fill="hold">
                            <p:stCondLst>
                              <p:cond delay="3000"/>
                            </p:stCondLst>
                            <p:childTnLst>
                              <p:par>
                                <p:cTn id="29" presetID="18" presetClass="entr" presetSubtype="6" fill="hold" nodeType="afterEffect">
                                  <p:stCondLst>
                                    <p:cond delay="0"/>
                                  </p:stCondLst>
                                  <p:childTnLst>
                                    <p:set>
                                      <p:cBhvr>
                                        <p:cTn id="30" dur="1" fill="hold">
                                          <p:stCondLst>
                                            <p:cond delay="0"/>
                                          </p:stCondLst>
                                        </p:cTn>
                                        <p:tgtEl>
                                          <p:spTgt spid="74756">
                                            <p:txEl>
                                              <p:charRg st="2" end="2"/>
                                            </p:txEl>
                                          </p:spTgt>
                                        </p:tgtEl>
                                        <p:attrNameLst>
                                          <p:attrName>style.visibility</p:attrName>
                                        </p:attrNameLst>
                                      </p:cBhvr>
                                      <p:to>
                                        <p:strVal val="visible"/>
                                      </p:to>
                                    </p:set>
                                    <p:animEffect transition="in" filter="strips(downRight)">
                                      <p:cBhvr>
                                        <p:cTn id="31" dur="500"/>
                                        <p:tgtEl>
                                          <p:spTgt spid="74756">
                                            <p:txEl>
                                              <p:charRg st="2" end="2"/>
                                            </p:txEl>
                                          </p:spTgt>
                                        </p:tgtEl>
                                      </p:cBhvr>
                                    </p:animEffect>
                                  </p:childTnLst>
                                </p:cTn>
                              </p:par>
                            </p:childTnLst>
                          </p:cTn>
                        </p:par>
                        <p:par>
                          <p:cTn id="32" fill="hold">
                            <p:stCondLst>
                              <p:cond delay="3500"/>
                            </p:stCondLst>
                            <p:childTnLst>
                              <p:par>
                                <p:cTn id="33" presetID="18" presetClass="entr" presetSubtype="6" fill="hold" nodeType="afterEffect">
                                  <p:stCondLst>
                                    <p:cond delay="0"/>
                                  </p:stCondLst>
                                  <p:childTnLst>
                                    <p:set>
                                      <p:cBhvr>
                                        <p:cTn id="34" dur="1" fill="hold">
                                          <p:stCondLst>
                                            <p:cond delay="0"/>
                                          </p:stCondLst>
                                        </p:cTn>
                                        <p:tgtEl>
                                          <p:spTgt spid="74756">
                                            <p:txEl>
                                              <p:charRg st="3" end="3"/>
                                            </p:txEl>
                                          </p:spTgt>
                                        </p:tgtEl>
                                        <p:attrNameLst>
                                          <p:attrName>style.visibility</p:attrName>
                                        </p:attrNameLst>
                                      </p:cBhvr>
                                      <p:to>
                                        <p:strVal val="visible"/>
                                      </p:to>
                                    </p:set>
                                    <p:animEffect transition="in" filter="strips(downRight)">
                                      <p:cBhvr>
                                        <p:cTn id="35" dur="500"/>
                                        <p:tgtEl>
                                          <p:spTgt spid="74756">
                                            <p:txEl>
                                              <p:char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90" name="Text Box 2"/>
          <p:cNvSpPr txBox="1"/>
          <p:nvPr/>
        </p:nvSpPr>
        <p:spPr>
          <a:xfrm>
            <a:off x="611188" y="765493"/>
            <a:ext cx="5184775" cy="583565"/>
          </a:xfrm>
          <a:prstGeom prst="rect">
            <a:avLst/>
          </a:prstGeom>
          <a:noFill/>
          <a:ln w="9525">
            <a:noFill/>
          </a:ln>
        </p:spPr>
        <p:txBody>
          <a:bodyPr>
            <a:spAutoFit/>
          </a:bodyPr>
          <a:p>
            <a:pPr eaLnBrk="1" hangingPunct="1">
              <a:spcBef>
                <a:spcPct val="50000"/>
              </a:spcBef>
            </a:pPr>
            <a:r>
              <a:rPr lang="en-US" altLang="zh-CN" sz="3200" b="1" dirty="0">
                <a:solidFill>
                  <a:srgbClr val="FF0000"/>
                </a:solidFill>
                <a:latin typeface="Verdana" panose="020B0604030504040204" pitchFamily="34" charset="0"/>
              </a:rPr>
              <a:t>3.3 </a:t>
            </a:r>
            <a:r>
              <a:rPr lang="zh-CN" altLang="en-US" sz="3200" b="1" dirty="0">
                <a:solidFill>
                  <a:srgbClr val="FF0000"/>
                </a:solidFill>
                <a:latin typeface="Verdana" panose="020B0604030504040204" pitchFamily="34" charset="0"/>
              </a:rPr>
              <a:t>关键词</a:t>
            </a:r>
            <a:endParaRPr lang="zh-CN" altLang="en-US" sz="3200" b="1" dirty="0">
              <a:solidFill>
                <a:srgbClr val="FF0000"/>
              </a:solidFill>
              <a:latin typeface="Verdana" panose="020B0604030504040204" pitchFamily="34" charset="0"/>
            </a:endParaRPr>
          </a:p>
        </p:txBody>
      </p:sp>
      <p:sp>
        <p:nvSpPr>
          <p:cNvPr id="70659" name="Text Box 3"/>
          <p:cNvSpPr txBox="1"/>
          <p:nvPr/>
        </p:nvSpPr>
        <p:spPr>
          <a:xfrm>
            <a:off x="900113" y="3087688"/>
            <a:ext cx="7056437" cy="3005137"/>
          </a:xfrm>
          <a:prstGeom prst="rect">
            <a:avLst/>
          </a:prstGeom>
          <a:noFill/>
          <a:ln w="9525">
            <a:noFill/>
          </a:ln>
        </p:spPr>
        <p:txBody>
          <a:bodyPr>
            <a:spAutoFit/>
          </a:bodyPr>
          <a:p>
            <a:pPr lvl="1" indent="-277495" eaLnBrk="1" hangingPunct="1">
              <a:lnSpc>
                <a:spcPct val="130000"/>
              </a:lnSpc>
              <a:spcBef>
                <a:spcPct val="35000"/>
              </a:spcBef>
              <a:buClr>
                <a:srgbClr val="FF0000"/>
              </a:buClr>
              <a:buFont typeface="Wingdings" panose="05000000000000000000" pitchFamily="2" charset="2"/>
              <a:buChar char="Ø"/>
            </a:pPr>
            <a:r>
              <a:rPr lang="en-US" altLang="zh-CN" sz="2000" b="1" dirty="0">
                <a:latin typeface="Verdana" panose="020B0604030504040204" pitchFamily="34" charset="0"/>
              </a:rPr>
              <a:t> </a:t>
            </a:r>
            <a:r>
              <a:rPr lang="zh-CN" altLang="en-US" sz="2000" b="1" dirty="0">
                <a:latin typeface="Verdana" panose="020B0604030504040204" pitchFamily="34" charset="0"/>
              </a:rPr>
              <a:t>从论文中提炼出来</a:t>
            </a:r>
            <a:endParaRPr lang="zh-CN" altLang="en-US" sz="2000" b="1" dirty="0">
              <a:latin typeface="Verdana" panose="020B0604030504040204" pitchFamily="34" charset="0"/>
            </a:endParaRPr>
          </a:p>
          <a:p>
            <a:pPr lvl="1" indent="-277495" eaLnBrk="1" hangingPunct="1">
              <a:lnSpc>
                <a:spcPct val="130000"/>
              </a:lnSpc>
              <a:spcBef>
                <a:spcPct val="35000"/>
              </a:spcBef>
              <a:buClr>
                <a:srgbClr val="FF0000"/>
              </a:buClr>
              <a:buFont typeface="Wingdings" panose="05000000000000000000" pitchFamily="2" charset="2"/>
              <a:buChar char="Ø"/>
            </a:pPr>
            <a:r>
              <a:rPr lang="zh-CN" altLang="en-US" sz="2000" b="1" dirty="0">
                <a:latin typeface="Verdana" panose="020B0604030504040204" pitchFamily="34" charset="0"/>
              </a:rPr>
              <a:t> 最能反映论文的主要内容</a:t>
            </a:r>
            <a:endParaRPr lang="zh-CN" altLang="en-US" sz="2000" b="1" dirty="0">
              <a:latin typeface="Verdana" panose="020B0604030504040204" pitchFamily="34" charset="0"/>
            </a:endParaRPr>
          </a:p>
          <a:p>
            <a:pPr lvl="1" indent="-277495" eaLnBrk="1" hangingPunct="1">
              <a:lnSpc>
                <a:spcPct val="130000"/>
              </a:lnSpc>
              <a:spcBef>
                <a:spcPct val="35000"/>
              </a:spcBef>
              <a:buClr>
                <a:srgbClr val="FF0000"/>
              </a:buClr>
              <a:buFont typeface="Wingdings" panose="05000000000000000000" pitchFamily="2" charset="2"/>
              <a:buChar char="Ø"/>
            </a:pPr>
            <a:r>
              <a:rPr lang="zh-CN" altLang="en-US" sz="2000" b="1" dirty="0">
                <a:latin typeface="Verdana" panose="020B0604030504040204" pitchFamily="34" charset="0"/>
              </a:rPr>
              <a:t> 在同一论文中出现的次数最多</a:t>
            </a:r>
            <a:endParaRPr lang="zh-CN" altLang="en-US" sz="2000" b="1" dirty="0">
              <a:latin typeface="Verdana" panose="020B0604030504040204" pitchFamily="34" charset="0"/>
            </a:endParaRPr>
          </a:p>
          <a:p>
            <a:pPr lvl="1" indent="-277495" eaLnBrk="1" hangingPunct="1">
              <a:lnSpc>
                <a:spcPct val="130000"/>
              </a:lnSpc>
              <a:spcBef>
                <a:spcPct val="35000"/>
              </a:spcBef>
              <a:buClr>
                <a:srgbClr val="FF0000"/>
              </a:buClr>
              <a:buFont typeface="Wingdings" panose="05000000000000000000" pitchFamily="2" charset="2"/>
              <a:buChar char="Ø"/>
            </a:pPr>
            <a:r>
              <a:rPr lang="zh-CN" altLang="en-US" sz="2000" b="1" dirty="0">
                <a:latin typeface="Verdana" panose="020B0604030504040204" pitchFamily="34" charset="0"/>
              </a:rPr>
              <a:t> 一般在论文的题目及摘要中都出现</a:t>
            </a:r>
            <a:endParaRPr lang="zh-CN" altLang="en-US" sz="2000" b="1" dirty="0">
              <a:latin typeface="Verdana" panose="020B0604030504040204" pitchFamily="34" charset="0"/>
            </a:endParaRPr>
          </a:p>
          <a:p>
            <a:pPr lvl="1" indent="-277495" eaLnBrk="1" hangingPunct="1">
              <a:lnSpc>
                <a:spcPct val="130000"/>
              </a:lnSpc>
              <a:spcBef>
                <a:spcPct val="35000"/>
              </a:spcBef>
              <a:buClr>
                <a:srgbClr val="FF0000"/>
              </a:buClr>
              <a:buFont typeface="Wingdings" panose="05000000000000000000" pitchFamily="2" charset="2"/>
              <a:buChar char="Ø"/>
            </a:pPr>
            <a:r>
              <a:rPr lang="zh-CN" altLang="en-US" sz="2000" b="1" dirty="0">
                <a:latin typeface="Verdana" panose="020B0604030504040204" pitchFamily="34" charset="0"/>
              </a:rPr>
              <a:t> 可为编制主题索引和检索系统使用</a:t>
            </a:r>
            <a:endParaRPr lang="zh-CN" altLang="en-US" sz="2000" b="1" dirty="0">
              <a:latin typeface="Verdana" panose="020B0604030504040204" pitchFamily="34" charset="0"/>
            </a:endParaRPr>
          </a:p>
          <a:p>
            <a:pPr lvl="1" indent="-277495" eaLnBrk="1" hangingPunct="1">
              <a:lnSpc>
                <a:spcPct val="130000"/>
              </a:lnSpc>
              <a:spcBef>
                <a:spcPct val="35000"/>
              </a:spcBef>
              <a:buClr>
                <a:srgbClr val="FF0000"/>
              </a:buClr>
              <a:buFont typeface="Wingdings" panose="05000000000000000000" pitchFamily="2" charset="2"/>
              <a:buChar char="Ø"/>
            </a:pPr>
            <a:r>
              <a:rPr lang="zh-CN" altLang="en-US" sz="2000" b="1" dirty="0">
                <a:latin typeface="Verdana" panose="020B0604030504040204" pitchFamily="34" charset="0"/>
              </a:rPr>
              <a:t> 列于摘要之后</a:t>
            </a:r>
            <a:endParaRPr lang="zh-CN" altLang="en-US" sz="2000" b="1" dirty="0">
              <a:latin typeface="Verdana" panose="020B0604030504040204" pitchFamily="34" charset="0"/>
            </a:endParaRPr>
          </a:p>
        </p:txBody>
      </p:sp>
      <p:sp>
        <p:nvSpPr>
          <p:cNvPr id="70660" name="Text Box 4"/>
          <p:cNvSpPr txBox="1"/>
          <p:nvPr/>
        </p:nvSpPr>
        <p:spPr>
          <a:xfrm>
            <a:off x="827088" y="1714500"/>
            <a:ext cx="7632700" cy="1354138"/>
          </a:xfrm>
          <a:prstGeom prst="rect">
            <a:avLst/>
          </a:prstGeom>
          <a:noFill/>
          <a:ln w="9525">
            <a:noFill/>
          </a:ln>
        </p:spPr>
        <p:txBody>
          <a:bodyPr>
            <a:spAutoFit/>
          </a:bodyPr>
          <a:p>
            <a:pPr eaLnBrk="1" hangingPunct="1">
              <a:lnSpc>
                <a:spcPct val="115000"/>
              </a:lnSpc>
              <a:spcBef>
                <a:spcPct val="40000"/>
              </a:spcBef>
            </a:pPr>
            <a:r>
              <a:rPr lang="en-US" altLang="zh-CN" sz="2400" b="1" dirty="0">
                <a:solidFill>
                  <a:srgbClr val="0000FF"/>
                </a:solidFill>
                <a:latin typeface="Verdana" panose="020B0604030504040204" pitchFamily="34" charset="0"/>
              </a:rPr>
              <a:t>      </a:t>
            </a:r>
            <a:r>
              <a:rPr lang="zh-CN" altLang="en-US" sz="2400" b="1" dirty="0">
                <a:solidFill>
                  <a:srgbClr val="0000FF"/>
                </a:solidFill>
                <a:latin typeface="Verdana" panose="020B0604030504040204" pitchFamily="34" charset="0"/>
              </a:rPr>
              <a:t>关键词是表达文献主题概念的自然语言词汇，</a:t>
            </a:r>
            <a:r>
              <a:rPr lang="zh-CN" altLang="zh-CN" sz="2400" b="1" dirty="0">
                <a:solidFill>
                  <a:srgbClr val="0000FF"/>
                </a:solidFill>
                <a:latin typeface="Verdana" panose="020B0604030504040204" pitchFamily="34" charset="0"/>
              </a:rPr>
              <a:t>是为了满足文献标引或检索工作的需要而从论文中选取出的词或词组</a:t>
            </a:r>
            <a:r>
              <a:rPr lang="zh-CN" altLang="en-US" sz="2400" b="1" dirty="0">
                <a:solidFill>
                  <a:srgbClr val="0000FF"/>
                </a:solidFill>
                <a:latin typeface="Verdana" panose="020B0604030504040204" pitchFamily="34" charset="0"/>
              </a:rPr>
              <a:t>。 </a:t>
            </a:r>
            <a:endParaRPr lang="zh-CN" altLang="en-US" sz="2400" b="1" dirty="0">
              <a:solidFill>
                <a:srgbClr val="0000FF"/>
              </a:solidFill>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0660"/>
                                        </p:tgtEl>
                                        <p:attrNameLst>
                                          <p:attrName>style.visibility</p:attrName>
                                        </p:attrNameLst>
                                      </p:cBhvr>
                                      <p:to>
                                        <p:strVal val="visible"/>
                                      </p:to>
                                    </p:set>
                                    <p:animEffect transition="in" filter="strips(downRight)">
                                      <p:cBhvr>
                                        <p:cTn id="7" dur="500"/>
                                        <p:tgtEl>
                                          <p:spTgt spid="7066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70659">
                                            <p:txEl>
                                              <p:charRg st="0" end="10"/>
                                            </p:txEl>
                                          </p:spTgt>
                                        </p:tgtEl>
                                        <p:attrNameLst>
                                          <p:attrName>style.visibility</p:attrName>
                                        </p:attrNameLst>
                                      </p:cBhvr>
                                      <p:to>
                                        <p:strVal val="visible"/>
                                      </p:to>
                                    </p:set>
                                    <p:animEffect transition="in" filter="strips(downRight)">
                                      <p:cBhvr>
                                        <p:cTn id="12" dur="500"/>
                                        <p:tgtEl>
                                          <p:spTgt spid="70659">
                                            <p:txEl>
                                              <p:charRg st="0" end="10"/>
                                            </p:txEl>
                                          </p:spTgt>
                                        </p:tgtEl>
                                      </p:cBhvr>
                                    </p:animEffect>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70659">
                                            <p:txEl>
                                              <p:charRg st="10" end="23"/>
                                            </p:txEl>
                                          </p:spTgt>
                                        </p:tgtEl>
                                        <p:attrNameLst>
                                          <p:attrName>style.visibility</p:attrName>
                                        </p:attrNameLst>
                                      </p:cBhvr>
                                      <p:to>
                                        <p:strVal val="visible"/>
                                      </p:to>
                                    </p:set>
                                    <p:animEffect transition="in" filter="strips(downRight)">
                                      <p:cBhvr>
                                        <p:cTn id="16" dur="500"/>
                                        <p:tgtEl>
                                          <p:spTgt spid="70659">
                                            <p:txEl>
                                              <p:charRg st="10" end="23"/>
                                            </p:txEl>
                                          </p:spTgt>
                                        </p:tgtEl>
                                      </p:cBhvr>
                                    </p:animEffect>
                                  </p:childTnLst>
                                </p:cTn>
                              </p:par>
                            </p:childTnLst>
                          </p:cTn>
                        </p:par>
                        <p:par>
                          <p:cTn id="17" fill="hold">
                            <p:stCondLst>
                              <p:cond delay="1000"/>
                            </p:stCondLst>
                            <p:childTnLst>
                              <p:par>
                                <p:cTn id="18" presetID="18" presetClass="entr" presetSubtype="6" fill="hold" nodeType="afterEffect">
                                  <p:stCondLst>
                                    <p:cond delay="0"/>
                                  </p:stCondLst>
                                  <p:childTnLst>
                                    <p:set>
                                      <p:cBhvr>
                                        <p:cTn id="19" dur="1" fill="hold">
                                          <p:stCondLst>
                                            <p:cond delay="0"/>
                                          </p:stCondLst>
                                        </p:cTn>
                                        <p:tgtEl>
                                          <p:spTgt spid="70659">
                                            <p:txEl>
                                              <p:charRg st="23" end="38"/>
                                            </p:txEl>
                                          </p:spTgt>
                                        </p:tgtEl>
                                        <p:attrNameLst>
                                          <p:attrName>style.visibility</p:attrName>
                                        </p:attrNameLst>
                                      </p:cBhvr>
                                      <p:to>
                                        <p:strVal val="visible"/>
                                      </p:to>
                                    </p:set>
                                    <p:animEffect transition="in" filter="strips(downRight)">
                                      <p:cBhvr>
                                        <p:cTn id="20" dur="500"/>
                                        <p:tgtEl>
                                          <p:spTgt spid="70659">
                                            <p:txEl>
                                              <p:charRg st="23" end="38"/>
                                            </p:txEl>
                                          </p:spTgt>
                                        </p:tgtEl>
                                      </p:cBhvr>
                                    </p:animEffect>
                                  </p:childTnLst>
                                </p:cTn>
                              </p:par>
                            </p:childTnLst>
                          </p:cTn>
                        </p:par>
                        <p:par>
                          <p:cTn id="21" fill="hold">
                            <p:stCondLst>
                              <p:cond delay="1500"/>
                            </p:stCondLst>
                            <p:childTnLst>
                              <p:par>
                                <p:cTn id="22" presetID="18" presetClass="entr" presetSubtype="6" fill="hold" nodeType="afterEffect">
                                  <p:stCondLst>
                                    <p:cond delay="0"/>
                                  </p:stCondLst>
                                  <p:childTnLst>
                                    <p:set>
                                      <p:cBhvr>
                                        <p:cTn id="23" dur="1" fill="hold">
                                          <p:stCondLst>
                                            <p:cond delay="0"/>
                                          </p:stCondLst>
                                        </p:cTn>
                                        <p:tgtEl>
                                          <p:spTgt spid="70659">
                                            <p:txEl>
                                              <p:charRg st="38" end="55"/>
                                            </p:txEl>
                                          </p:spTgt>
                                        </p:tgtEl>
                                        <p:attrNameLst>
                                          <p:attrName>style.visibility</p:attrName>
                                        </p:attrNameLst>
                                      </p:cBhvr>
                                      <p:to>
                                        <p:strVal val="visible"/>
                                      </p:to>
                                    </p:set>
                                    <p:animEffect transition="in" filter="strips(downRight)">
                                      <p:cBhvr>
                                        <p:cTn id="24" dur="500"/>
                                        <p:tgtEl>
                                          <p:spTgt spid="70659">
                                            <p:txEl>
                                              <p:charRg st="38" end="55"/>
                                            </p:txEl>
                                          </p:spTgt>
                                        </p:tgtEl>
                                      </p:cBhvr>
                                    </p:animEffect>
                                  </p:childTnLst>
                                </p:cTn>
                              </p:par>
                            </p:childTnLst>
                          </p:cTn>
                        </p:par>
                        <p:par>
                          <p:cTn id="25" fill="hold">
                            <p:stCondLst>
                              <p:cond delay="2000"/>
                            </p:stCondLst>
                            <p:childTnLst>
                              <p:par>
                                <p:cTn id="26" presetID="18" presetClass="entr" presetSubtype="6" fill="hold" nodeType="afterEffect">
                                  <p:stCondLst>
                                    <p:cond delay="0"/>
                                  </p:stCondLst>
                                  <p:childTnLst>
                                    <p:set>
                                      <p:cBhvr>
                                        <p:cTn id="27" dur="1" fill="hold">
                                          <p:stCondLst>
                                            <p:cond delay="0"/>
                                          </p:stCondLst>
                                        </p:cTn>
                                        <p:tgtEl>
                                          <p:spTgt spid="70659">
                                            <p:txEl>
                                              <p:charRg st="55" end="72"/>
                                            </p:txEl>
                                          </p:spTgt>
                                        </p:tgtEl>
                                        <p:attrNameLst>
                                          <p:attrName>style.visibility</p:attrName>
                                        </p:attrNameLst>
                                      </p:cBhvr>
                                      <p:to>
                                        <p:strVal val="visible"/>
                                      </p:to>
                                    </p:set>
                                    <p:animEffect transition="in" filter="strips(downRight)">
                                      <p:cBhvr>
                                        <p:cTn id="28" dur="500"/>
                                        <p:tgtEl>
                                          <p:spTgt spid="70659">
                                            <p:txEl>
                                              <p:charRg st="55" end="72"/>
                                            </p:txEl>
                                          </p:spTgt>
                                        </p:tgtEl>
                                      </p:cBhvr>
                                    </p:animEffect>
                                  </p:childTnLst>
                                </p:cTn>
                              </p:par>
                            </p:childTnLst>
                          </p:cTn>
                        </p:par>
                        <p:par>
                          <p:cTn id="29" fill="hold">
                            <p:stCondLst>
                              <p:cond delay="2500"/>
                            </p:stCondLst>
                            <p:childTnLst>
                              <p:par>
                                <p:cTn id="30" presetID="18" presetClass="entr" presetSubtype="6" fill="hold" nodeType="afterEffect">
                                  <p:stCondLst>
                                    <p:cond delay="0"/>
                                  </p:stCondLst>
                                  <p:childTnLst>
                                    <p:set>
                                      <p:cBhvr>
                                        <p:cTn id="31" dur="1" fill="hold">
                                          <p:stCondLst>
                                            <p:cond delay="0"/>
                                          </p:stCondLst>
                                        </p:cTn>
                                        <p:tgtEl>
                                          <p:spTgt spid="70659">
                                            <p:txEl>
                                              <p:charRg st="72" end="80"/>
                                            </p:txEl>
                                          </p:spTgt>
                                        </p:tgtEl>
                                        <p:attrNameLst>
                                          <p:attrName>style.visibility</p:attrName>
                                        </p:attrNameLst>
                                      </p:cBhvr>
                                      <p:to>
                                        <p:strVal val="visible"/>
                                      </p:to>
                                    </p:set>
                                    <p:animEffect transition="in" filter="strips(downRight)">
                                      <p:cBhvr>
                                        <p:cTn id="32" dur="500"/>
                                        <p:tgtEl>
                                          <p:spTgt spid="70659">
                                            <p:txEl>
                                              <p:charRg st="72" end="8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4" name="Text Box 2"/>
          <p:cNvSpPr txBox="1"/>
          <p:nvPr/>
        </p:nvSpPr>
        <p:spPr>
          <a:xfrm>
            <a:off x="682943" y="692468"/>
            <a:ext cx="5400675" cy="457200"/>
          </a:xfrm>
          <a:prstGeom prst="rect">
            <a:avLst/>
          </a:prstGeom>
          <a:noFill/>
          <a:ln w="9525">
            <a:noFill/>
          </a:ln>
        </p:spPr>
        <p:txBody>
          <a:bodyPr>
            <a:spAutoFit/>
          </a:bodyPr>
          <a:p>
            <a:pPr eaLnBrk="1" hangingPunct="1">
              <a:buFont typeface="Wingdings" panose="05000000000000000000" pitchFamily="2" charset="2"/>
              <a:buChar char="l"/>
            </a:pPr>
            <a:r>
              <a:rPr lang="en-US" altLang="zh-CN" sz="2400" b="1" dirty="0">
                <a:solidFill>
                  <a:srgbClr val="0000FF"/>
                </a:solidFill>
                <a:latin typeface="Verdana" panose="020B0604030504040204" pitchFamily="34" charset="0"/>
                <a:ea typeface="新宋体" panose="02010609030101010101" pitchFamily="49" charset="-122"/>
              </a:rPr>
              <a:t> </a:t>
            </a:r>
            <a:r>
              <a:rPr lang="zh-CN" altLang="en-US" sz="2400" b="1" dirty="0">
                <a:solidFill>
                  <a:srgbClr val="0000FF"/>
                </a:solidFill>
                <a:latin typeface="Verdana" panose="020B0604030504040204" pitchFamily="34" charset="0"/>
                <a:ea typeface="新宋体" panose="02010609030101010101" pitchFamily="49" charset="-122"/>
              </a:rPr>
              <a:t>关键词选取注意事项</a:t>
            </a:r>
            <a:endParaRPr lang="zh-CN" altLang="en-US" sz="2400" b="1" dirty="0">
              <a:solidFill>
                <a:srgbClr val="0000FF"/>
              </a:solidFill>
              <a:latin typeface="Verdana" panose="020B0604030504040204" pitchFamily="34" charset="0"/>
              <a:ea typeface="新宋体" panose="02010609030101010101" pitchFamily="49" charset="-122"/>
            </a:endParaRPr>
          </a:p>
        </p:txBody>
      </p:sp>
      <p:sp>
        <p:nvSpPr>
          <p:cNvPr id="69636" name="Text Box 4"/>
          <p:cNvSpPr txBox="1"/>
          <p:nvPr/>
        </p:nvSpPr>
        <p:spPr>
          <a:xfrm>
            <a:off x="682943" y="1844993"/>
            <a:ext cx="7705725" cy="4030980"/>
          </a:xfrm>
          <a:prstGeom prst="rect">
            <a:avLst/>
          </a:prstGeom>
          <a:noFill/>
          <a:ln w="9525">
            <a:noFill/>
          </a:ln>
        </p:spPr>
        <p:txBody>
          <a:bodyPr>
            <a:spAutoFit/>
          </a:bodyPr>
          <a:p>
            <a:pPr marL="274955" indent="-274955" eaLnBrk="1" hangingPunct="1">
              <a:lnSpc>
                <a:spcPct val="120000"/>
              </a:lnSpc>
              <a:spcBef>
                <a:spcPct val="50000"/>
              </a:spcBef>
              <a:buClr>
                <a:srgbClr val="FF0000"/>
              </a:buClr>
              <a:buFont typeface="Wingdings" panose="05000000000000000000" pitchFamily="2" charset="2"/>
              <a:buChar char="Ø"/>
            </a:pPr>
            <a:r>
              <a:rPr lang="zh-CN" altLang="en-US" sz="2000" b="1" dirty="0">
                <a:latin typeface="Verdana" panose="020B0604030504040204" pitchFamily="34" charset="0"/>
              </a:rPr>
              <a:t>关键词太长，或者太宽泛，不是关键词，无检索价值的词语不能作为关键词，如“技术”、“应用”、“观察”、“调查”等</a:t>
            </a:r>
            <a:endParaRPr lang="zh-CN" altLang="en-US" sz="2000" b="1" dirty="0">
              <a:latin typeface="Verdana" panose="020B0604030504040204" pitchFamily="34" charset="0"/>
            </a:endParaRPr>
          </a:p>
          <a:p>
            <a:pPr marL="274955" indent="-274955" eaLnBrk="1" hangingPunct="1">
              <a:lnSpc>
                <a:spcPct val="120000"/>
              </a:lnSpc>
              <a:spcBef>
                <a:spcPct val="50000"/>
              </a:spcBef>
              <a:buClr>
                <a:srgbClr val="FF0000"/>
              </a:buClr>
              <a:buFont typeface="Wingdings" panose="05000000000000000000" pitchFamily="2" charset="2"/>
              <a:buChar char="Ø"/>
            </a:pPr>
            <a:r>
              <a:rPr lang="zh-CN" altLang="en-US" sz="2000" b="1" dirty="0">
                <a:latin typeface="Verdana" panose="020B0604030504040204" pitchFamily="34" charset="0"/>
              </a:rPr>
              <a:t>数学公式不可作为关键词</a:t>
            </a:r>
            <a:endParaRPr lang="zh-CN" altLang="en-US" sz="2000" b="1" dirty="0">
              <a:latin typeface="Verdana" panose="020B0604030504040204" pitchFamily="34" charset="0"/>
            </a:endParaRPr>
          </a:p>
          <a:p>
            <a:pPr marL="274955" indent="-274955" eaLnBrk="1" hangingPunct="1">
              <a:lnSpc>
                <a:spcPct val="120000"/>
              </a:lnSpc>
              <a:spcBef>
                <a:spcPct val="50000"/>
              </a:spcBef>
              <a:buClr>
                <a:srgbClr val="FF0000"/>
              </a:buClr>
              <a:buFont typeface="Wingdings" panose="05000000000000000000" pitchFamily="2" charset="2"/>
              <a:buChar char="Ø"/>
            </a:pPr>
            <a:r>
              <a:rPr lang="zh-CN" altLang="en-US" sz="2000" b="1" dirty="0">
                <a:latin typeface="Verdana" panose="020B0604030504040204" pitchFamily="34" charset="0"/>
              </a:rPr>
              <a:t>未被普遍采用或在论文中未出现的缩写词、未被专业公认的缩写词，不能作为关键词</a:t>
            </a:r>
            <a:endParaRPr lang="zh-CN" altLang="en-US" sz="2000" b="1" dirty="0">
              <a:latin typeface="Verdana" panose="020B0604030504040204" pitchFamily="34" charset="0"/>
            </a:endParaRPr>
          </a:p>
          <a:p>
            <a:pPr marL="274955" indent="-274955" eaLnBrk="1" hangingPunct="1">
              <a:lnSpc>
                <a:spcPct val="120000"/>
              </a:lnSpc>
              <a:spcBef>
                <a:spcPct val="50000"/>
              </a:spcBef>
              <a:buClr>
                <a:srgbClr val="FF0000"/>
              </a:buClr>
              <a:buFont typeface="Wingdings" panose="05000000000000000000" pitchFamily="2" charset="2"/>
              <a:buChar char="Ø"/>
            </a:pPr>
            <a:r>
              <a:rPr lang="zh-CN" altLang="en-US" sz="2000" b="1" dirty="0">
                <a:latin typeface="Verdana" panose="020B0604030504040204" pitchFamily="34" charset="0"/>
              </a:rPr>
              <a:t>论文中提到的常规技术，内容为大家所熟知，也未加探讨和改进的，不能作为关键词</a:t>
            </a:r>
            <a:endParaRPr lang="zh-CN" altLang="en-US" sz="2000" b="1" dirty="0">
              <a:latin typeface="Verdana" panose="020B0604030504040204" pitchFamily="34" charset="0"/>
            </a:endParaRPr>
          </a:p>
          <a:p>
            <a:pPr marL="274955" indent="-274955" eaLnBrk="1" hangingPunct="1">
              <a:lnSpc>
                <a:spcPct val="120000"/>
              </a:lnSpc>
              <a:spcBef>
                <a:spcPct val="50000"/>
              </a:spcBef>
              <a:buClr>
                <a:srgbClr val="FF0000"/>
              </a:buClr>
              <a:buFont typeface="Wingdings" panose="05000000000000000000" pitchFamily="2" charset="2"/>
              <a:buChar char="Ø"/>
            </a:pPr>
            <a:r>
              <a:rPr lang="zh-CN" altLang="en-US" sz="2000" b="1" dirty="0">
                <a:latin typeface="Verdana" panose="020B0604030504040204" pitchFamily="34" charset="0"/>
              </a:rPr>
              <a:t>每篇论文标引的关键词一般为</a:t>
            </a:r>
            <a:r>
              <a:rPr lang="en-US" altLang="zh-CN" sz="2000" b="1" dirty="0">
                <a:latin typeface="Verdana" panose="020B0604030504040204" pitchFamily="34" charset="0"/>
              </a:rPr>
              <a:t>3</a:t>
            </a:r>
            <a:r>
              <a:rPr lang="zh-CN" altLang="en-US" sz="2000" b="1" dirty="0">
                <a:latin typeface="Verdana" panose="020B0604030504040204" pitchFamily="34" charset="0"/>
              </a:rPr>
              <a:t>～</a:t>
            </a:r>
            <a:r>
              <a:rPr lang="en-US" altLang="zh-CN" sz="2000" b="1" dirty="0">
                <a:latin typeface="Verdana" panose="020B0604030504040204" pitchFamily="34" charset="0"/>
              </a:rPr>
              <a:t>5</a:t>
            </a:r>
            <a:r>
              <a:rPr lang="zh-CN" altLang="en-US" sz="2000" b="1" dirty="0">
                <a:latin typeface="Verdana" panose="020B0604030504040204" pitchFamily="34" charset="0"/>
              </a:rPr>
              <a:t>个，用分号隔开，最好不要超过</a:t>
            </a:r>
            <a:r>
              <a:rPr lang="en-US" altLang="zh-CN" sz="2000" b="1" dirty="0">
                <a:latin typeface="Verdana" panose="020B0604030504040204" pitchFamily="34" charset="0"/>
              </a:rPr>
              <a:t>10</a:t>
            </a:r>
            <a:r>
              <a:rPr lang="zh-CN" altLang="en-US" sz="2000" b="1" dirty="0">
                <a:latin typeface="Verdana" panose="020B0604030504040204" pitchFamily="34" charset="0"/>
              </a:rPr>
              <a:t>个</a:t>
            </a:r>
            <a:endParaRPr lang="zh-CN" altLang="en-US" sz="20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69636">
                                            <p:txEl>
                                              <p:charRg st="0" end="56"/>
                                            </p:txEl>
                                          </p:spTgt>
                                        </p:tgtEl>
                                        <p:attrNameLst>
                                          <p:attrName>style.visibility</p:attrName>
                                        </p:attrNameLst>
                                      </p:cBhvr>
                                      <p:to>
                                        <p:strVal val="visible"/>
                                      </p:to>
                                    </p:set>
                                    <p:animEffect transition="in" filter="strips(downRight)">
                                      <p:cBhvr>
                                        <p:cTn id="7" dur="500"/>
                                        <p:tgtEl>
                                          <p:spTgt spid="69636">
                                            <p:txEl>
                                              <p:charRg st="0" end="5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69636">
                                            <p:txEl>
                                              <p:charRg st="56" end="68"/>
                                            </p:txEl>
                                          </p:spTgt>
                                        </p:tgtEl>
                                        <p:attrNameLst>
                                          <p:attrName>style.visibility</p:attrName>
                                        </p:attrNameLst>
                                      </p:cBhvr>
                                      <p:to>
                                        <p:strVal val="visible"/>
                                      </p:to>
                                    </p:set>
                                    <p:animEffect transition="in" filter="strips(downRight)">
                                      <p:cBhvr>
                                        <p:cTn id="12" dur="500"/>
                                        <p:tgtEl>
                                          <p:spTgt spid="69636">
                                            <p:txEl>
                                              <p:charRg st="56" end="6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69636">
                                            <p:txEl>
                                              <p:charRg st="68" end="106"/>
                                            </p:txEl>
                                          </p:spTgt>
                                        </p:tgtEl>
                                        <p:attrNameLst>
                                          <p:attrName>style.visibility</p:attrName>
                                        </p:attrNameLst>
                                      </p:cBhvr>
                                      <p:to>
                                        <p:strVal val="visible"/>
                                      </p:to>
                                    </p:set>
                                    <p:animEffect transition="in" filter="strips(downRight)">
                                      <p:cBhvr>
                                        <p:cTn id="17" dur="500"/>
                                        <p:tgtEl>
                                          <p:spTgt spid="69636">
                                            <p:txEl>
                                              <p:charRg st="68" end="10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69636">
                                            <p:txEl>
                                              <p:charRg st="106" end="144"/>
                                            </p:txEl>
                                          </p:spTgt>
                                        </p:tgtEl>
                                        <p:attrNameLst>
                                          <p:attrName>style.visibility</p:attrName>
                                        </p:attrNameLst>
                                      </p:cBhvr>
                                      <p:to>
                                        <p:strVal val="visible"/>
                                      </p:to>
                                    </p:set>
                                    <p:animEffect transition="in" filter="strips(downRight)">
                                      <p:cBhvr>
                                        <p:cTn id="22" dur="500"/>
                                        <p:tgtEl>
                                          <p:spTgt spid="69636">
                                            <p:txEl>
                                              <p:charRg st="106" end="14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69636">
                                            <p:txEl>
                                              <p:charRg st="144" end="172"/>
                                            </p:txEl>
                                          </p:spTgt>
                                        </p:tgtEl>
                                        <p:attrNameLst>
                                          <p:attrName>style.visibility</p:attrName>
                                        </p:attrNameLst>
                                      </p:cBhvr>
                                      <p:to>
                                        <p:strVal val="visible"/>
                                      </p:to>
                                    </p:set>
                                    <p:animEffect transition="in" filter="strips(downRight)">
                                      <p:cBhvr>
                                        <p:cTn id="27" dur="500"/>
                                        <p:tgtEl>
                                          <p:spTgt spid="69636">
                                            <p:txEl>
                                              <p:charRg st="144" end="17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1744345" y="186690"/>
          <a:ext cx="5922645" cy="6597650"/>
        </p:xfrm>
        <a:graphic>
          <a:graphicData uri="http://schemas.openxmlformats.org/presentationml/2006/ole">
            <mc:AlternateContent xmlns:mc="http://schemas.openxmlformats.org/markup-compatibility/2006">
              <mc:Choice xmlns:v="urn:schemas-microsoft-com:vml" Requires="v">
                <p:oleObj spid="_x0000_s3" name="" r:id="rId1" imgW="3032760" imgH="4335780" progId="Paint.Picture">
                  <p:embed/>
                </p:oleObj>
              </mc:Choice>
              <mc:Fallback>
                <p:oleObj name="" r:id="rId1" imgW="3032760" imgH="4335780" progId="Paint.Picture">
                  <p:embed/>
                  <p:pic>
                    <p:nvPicPr>
                      <p:cNvPr id="0" name="图片 2"/>
                      <p:cNvPicPr/>
                      <p:nvPr/>
                    </p:nvPicPr>
                    <p:blipFill>
                      <a:blip r:embed="rId2"/>
                      <a:stretch>
                        <a:fillRect/>
                      </a:stretch>
                    </p:blipFill>
                    <p:spPr>
                      <a:xfrm>
                        <a:off x="1744345" y="186690"/>
                        <a:ext cx="5922645" cy="6597650"/>
                      </a:xfrm>
                      <a:prstGeom prst="rect">
                        <a:avLst/>
                      </a:prstGeom>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4"/>
          <p:cNvSpPr/>
          <p:nvPr/>
        </p:nvSpPr>
        <p:spPr>
          <a:xfrm>
            <a:off x="1785938" y="2000250"/>
            <a:ext cx="6170612" cy="1476375"/>
          </a:xfrm>
          <a:prstGeom prst="rect">
            <a:avLst/>
          </a:prstGeom>
          <a:noFill/>
          <a:ln w="9525">
            <a:noFill/>
          </a:ln>
        </p:spPr>
        <p:txBody>
          <a:bodyPr>
            <a:spAutoFit/>
          </a:bodyPr>
          <a:p>
            <a:pPr algn="ctr" eaLnBrk="1" hangingPunct="1">
              <a:lnSpc>
                <a:spcPct val="150000"/>
              </a:lnSpc>
            </a:pPr>
            <a:r>
              <a:rPr lang="en-US" altLang="zh-CN" sz="6000" b="1" dirty="0">
                <a:solidFill>
                  <a:srgbClr val="FF0000"/>
                </a:solidFill>
                <a:latin typeface="Verdana" panose="020B0604030504040204" pitchFamily="34" charset="0"/>
                <a:ea typeface="新宋体" panose="02010609030101010101" pitchFamily="49" charset="-122"/>
              </a:rPr>
              <a:t>4. </a:t>
            </a:r>
            <a:r>
              <a:rPr lang="zh-CN" sz="6000" b="1" dirty="0">
                <a:solidFill>
                  <a:srgbClr val="FF0000"/>
                </a:solidFill>
                <a:ea typeface="新宋体" panose="02010609030101010101" pitchFamily="49" charset="-122"/>
                <a:sym typeface="+mn-ea"/>
              </a:rPr>
              <a:t>正文</a:t>
            </a:r>
            <a:endParaRPr lang="zh-CN" sz="6000" b="1" dirty="0">
              <a:solidFill>
                <a:srgbClr val="FF0000"/>
              </a:solidFill>
              <a:latin typeface="Verdana" panose="020B0604030504040204" pitchFamily="34" charset="0"/>
              <a:ea typeface="新宋体" panose="02010609030101010101"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Text Box 4"/>
          <p:cNvSpPr txBox="1"/>
          <p:nvPr/>
        </p:nvSpPr>
        <p:spPr>
          <a:xfrm>
            <a:off x="504190" y="1774825"/>
            <a:ext cx="8230870" cy="3415030"/>
          </a:xfrm>
          <a:prstGeom prst="rect">
            <a:avLst/>
          </a:prstGeom>
          <a:noFill/>
          <a:ln w="9525">
            <a:noFill/>
          </a:ln>
        </p:spPr>
        <p:txBody>
          <a:bodyPr wrap="square">
            <a:spAutoFit/>
          </a:bodyPr>
          <a:p>
            <a:pPr indent="457200" algn="just" eaLnBrk="1" hangingPunct="1">
              <a:lnSpc>
                <a:spcPct val="150000"/>
              </a:lnSpc>
            </a:pPr>
            <a:r>
              <a:rPr lang="zh-CN" altLang="en-US" sz="2400" b="1" dirty="0">
                <a:latin typeface="Arial" panose="020B0604020202020204" pitchFamily="34" charset="0"/>
              </a:rPr>
              <a:t>（</a:t>
            </a:r>
            <a:r>
              <a:rPr lang="en-US" altLang="zh-CN" sz="2400" b="1" dirty="0">
                <a:latin typeface="Arial" panose="020B0604020202020204" pitchFamily="34" charset="0"/>
              </a:rPr>
              <a:t>1</a:t>
            </a:r>
            <a:r>
              <a:rPr lang="zh-CN" altLang="en-US" sz="2400" b="1" dirty="0">
                <a:latin typeface="Arial" panose="020B0604020202020204" pitchFamily="34" charset="0"/>
              </a:rPr>
              <a:t>）</a:t>
            </a:r>
            <a:r>
              <a:rPr lang="zh-CN" sz="2400" b="1" dirty="0">
                <a:latin typeface="Arial" panose="020B0604020202020204" pitchFamily="34" charset="0"/>
              </a:rPr>
              <a:t>标题使用四号黑体，正文使用小四宋体。</a:t>
            </a:r>
            <a:endParaRPr lang="zh-CN" sz="2400" b="1" dirty="0">
              <a:latin typeface="Arial" panose="020B0604020202020204" pitchFamily="34" charset="0"/>
            </a:endParaRPr>
          </a:p>
          <a:p>
            <a:pPr indent="457200" algn="just" eaLnBrk="1" hangingPunct="1">
              <a:lnSpc>
                <a:spcPct val="150000"/>
              </a:lnSpc>
            </a:pPr>
            <a:r>
              <a:rPr lang="zh-CN" sz="2400" b="1" dirty="0">
                <a:latin typeface="Arial" panose="020B0604020202020204" pitchFamily="34" charset="0"/>
              </a:rPr>
              <a:t>（</a:t>
            </a:r>
            <a:r>
              <a:rPr lang="en-US" altLang="zh-CN" sz="2400" b="1" dirty="0">
                <a:latin typeface="Arial" panose="020B0604020202020204" pitchFamily="34" charset="0"/>
              </a:rPr>
              <a:t>2</a:t>
            </a:r>
            <a:r>
              <a:rPr lang="zh-CN" altLang="en-US" sz="2400" b="1" dirty="0">
                <a:latin typeface="Arial" panose="020B0604020202020204" pitchFamily="34" charset="0"/>
              </a:rPr>
              <a:t>）每段开头空两格，行距可以选用</a:t>
            </a:r>
            <a:r>
              <a:rPr lang="en-US" altLang="zh-CN" sz="2400" b="1" dirty="0">
                <a:latin typeface="Arial" panose="020B0604020202020204" pitchFamily="34" charset="0"/>
              </a:rPr>
              <a:t>1.25</a:t>
            </a:r>
            <a:r>
              <a:rPr lang="zh-CN" altLang="en-US" sz="2400" b="1" dirty="0">
                <a:latin typeface="Arial" panose="020B0604020202020204" pitchFamily="34" charset="0"/>
              </a:rPr>
              <a:t>的多倍行距或者</a:t>
            </a:r>
            <a:r>
              <a:rPr lang="en-US" altLang="zh-CN" sz="2400" b="1" dirty="0">
                <a:latin typeface="Arial" panose="020B0604020202020204" pitchFamily="34" charset="0"/>
              </a:rPr>
              <a:t>1.5</a:t>
            </a:r>
            <a:r>
              <a:rPr lang="zh-CN" altLang="en-US" sz="2400" b="1" dirty="0">
                <a:latin typeface="Arial" panose="020B0604020202020204" pitchFamily="34" charset="0"/>
              </a:rPr>
              <a:t>倍的多倍行距。</a:t>
            </a:r>
            <a:endParaRPr lang="zh-CN" altLang="en-US" sz="2400" b="1" dirty="0">
              <a:latin typeface="Arial" panose="020B0604020202020204" pitchFamily="34" charset="0"/>
            </a:endParaRPr>
          </a:p>
          <a:p>
            <a:pPr indent="457200" algn="just" eaLnBrk="1" hangingPunct="1">
              <a:lnSpc>
                <a:spcPct val="150000"/>
              </a:lnSpc>
            </a:pPr>
            <a:r>
              <a:rPr lang="zh-CN" altLang="en-US" sz="2400" b="1" dirty="0">
                <a:latin typeface="Arial" panose="020B0604020202020204" pitchFamily="34" charset="0"/>
              </a:rPr>
              <a:t>（</a:t>
            </a:r>
            <a:r>
              <a:rPr lang="en-US" altLang="zh-CN" sz="2400" b="1" dirty="0">
                <a:latin typeface="Arial" panose="020B0604020202020204" pitchFamily="34" charset="0"/>
              </a:rPr>
              <a:t>3</a:t>
            </a:r>
            <a:r>
              <a:rPr lang="zh-CN" altLang="en-US" sz="2400" b="1" dirty="0">
                <a:latin typeface="Arial" panose="020B0604020202020204" pitchFamily="34" charset="0"/>
              </a:rPr>
              <a:t>）标点用中文，不要用英文标点。</a:t>
            </a:r>
            <a:endParaRPr lang="zh-CN" altLang="en-US" sz="2400" b="1" dirty="0">
              <a:latin typeface="Arial" panose="020B0604020202020204" pitchFamily="34" charset="0"/>
            </a:endParaRPr>
          </a:p>
          <a:p>
            <a:pPr indent="457200" algn="just" eaLnBrk="1" hangingPunct="1">
              <a:lnSpc>
                <a:spcPct val="150000"/>
              </a:lnSpc>
            </a:pPr>
            <a:r>
              <a:rPr lang="zh-CN" altLang="en-US" sz="2400" b="1" dirty="0">
                <a:latin typeface="Arial" panose="020B0604020202020204" pitchFamily="34" charset="0"/>
              </a:rPr>
              <a:t>（</a:t>
            </a:r>
            <a:r>
              <a:rPr lang="en-US" altLang="zh-CN" sz="2400" b="1" dirty="0">
                <a:latin typeface="Arial" panose="020B0604020202020204" pitchFamily="34" charset="0"/>
              </a:rPr>
              <a:t>4</a:t>
            </a:r>
            <a:r>
              <a:rPr lang="zh-CN" altLang="en-US" sz="2400" b="1" dirty="0">
                <a:latin typeface="Arial" panose="020B0604020202020204" pitchFamily="34" charset="0"/>
              </a:rPr>
              <a:t>）公式后面有标点符号，独立公式要居中排列。</a:t>
            </a:r>
            <a:endParaRPr lang="zh-CN" altLang="en-US" sz="2400" b="1" dirty="0">
              <a:latin typeface="Arial" panose="020B0604020202020204" pitchFamily="34" charset="0"/>
            </a:endParaRPr>
          </a:p>
          <a:p>
            <a:pPr indent="457200" algn="just" eaLnBrk="1" hangingPunct="1">
              <a:lnSpc>
                <a:spcPct val="150000"/>
              </a:lnSpc>
            </a:pPr>
            <a:r>
              <a:rPr lang="zh-CN" altLang="en-US" sz="2400" b="1" dirty="0">
                <a:latin typeface="Arial" panose="020B0604020202020204" pitchFamily="34" charset="0"/>
              </a:rPr>
              <a:t>（</a:t>
            </a:r>
            <a:r>
              <a:rPr lang="en-US" altLang="zh-CN" sz="2400" b="1" dirty="0">
                <a:latin typeface="Arial" panose="020B0604020202020204" pitchFamily="34" charset="0"/>
              </a:rPr>
              <a:t>5</a:t>
            </a:r>
            <a:r>
              <a:rPr lang="zh-CN" altLang="en-US" sz="2400" b="1" dirty="0">
                <a:latin typeface="Arial" panose="020B0604020202020204" pitchFamily="34" charset="0"/>
              </a:rPr>
              <a:t>）图和表要遵从学术规范。</a:t>
            </a:r>
            <a:endParaRPr lang="zh-CN" altLang="en-US" sz="2400" b="1" dirty="0">
              <a:latin typeface="Arial" panose="020B0604020202020204" pitchFamily="34" charset="0"/>
            </a:endParaRPr>
          </a:p>
        </p:txBody>
      </p:sp>
      <p:sp>
        <p:nvSpPr>
          <p:cNvPr id="4" name="Rectangle 2"/>
          <p:cNvSpPr txBox="1">
            <a:spLocks noChangeArrowheads="1"/>
          </p:cNvSpPr>
          <p:nvPr/>
        </p:nvSpPr>
        <p:spPr>
          <a:xfrm>
            <a:off x="642938" y="785813"/>
            <a:ext cx="7772400" cy="1371600"/>
          </a:xfrm>
          <a:prstGeom prst="rect">
            <a:avLst/>
          </a:prstGeom>
        </p:spPr>
        <p:txBody>
          <a:bodyPr/>
          <a:lstStyle/>
          <a:p>
            <a:pPr marR="0" defTabSz="914400" eaLnBrk="1" hangingPunct="1">
              <a:buClrTx/>
              <a:buSzTx/>
              <a:buFontTx/>
              <a:buNone/>
              <a:defRPr/>
            </a:pPr>
            <a:r>
              <a:rPr kumimoji="0" lang="zh-CN" altLang="en-US" sz="3800" b="1" kern="0" cap="none" spc="0" normalizeH="0" baseline="0" noProof="0" dirty="0">
                <a:solidFill>
                  <a:srgbClr val="0000FF"/>
                </a:solidFill>
                <a:latin typeface="+mj-lt"/>
                <a:ea typeface="宋体" panose="02010600030101010101" pitchFamily="2" charset="-122"/>
                <a:cs typeface="+mj-cs"/>
              </a:rPr>
              <a:t>具体格式</a:t>
            </a:r>
            <a:endParaRPr kumimoji="0" lang="zh-CN" altLang="en-US" sz="3800" b="1" kern="0" cap="none" spc="0" normalizeH="0" baseline="0" noProof="0" dirty="0">
              <a:solidFill>
                <a:srgbClr val="0000FF"/>
              </a:solidFill>
              <a:latin typeface="+mj-lt"/>
              <a:ea typeface="宋体" panose="02010600030101010101" pitchFamily="2" charset="-122"/>
              <a:cs typeface="+mj-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Text Box 4"/>
          <p:cNvSpPr txBox="1"/>
          <p:nvPr/>
        </p:nvSpPr>
        <p:spPr>
          <a:xfrm>
            <a:off x="1475740" y="2276793"/>
            <a:ext cx="5400675" cy="2861310"/>
          </a:xfrm>
          <a:prstGeom prst="rect">
            <a:avLst/>
          </a:prstGeom>
          <a:noFill/>
          <a:ln w="9525">
            <a:noFill/>
          </a:ln>
        </p:spPr>
        <p:txBody>
          <a:bodyPr>
            <a:spAutoFit/>
          </a:bodyPr>
          <a:p>
            <a:pPr algn="just" eaLnBrk="1" hangingPunct="1">
              <a:lnSpc>
                <a:spcPct val="150000"/>
              </a:lnSpc>
            </a:pPr>
            <a:r>
              <a:rPr lang="en-US" altLang="zh-CN" sz="2400" b="1" dirty="0">
                <a:latin typeface="Arial" panose="020B0604020202020204" pitchFamily="34" charset="0"/>
              </a:rPr>
              <a:t>4.1 </a:t>
            </a:r>
            <a:r>
              <a:rPr lang="zh-CN" altLang="en-US" sz="2400" b="1" dirty="0">
                <a:latin typeface="Arial" panose="020B0604020202020204" pitchFamily="34" charset="0"/>
              </a:rPr>
              <a:t>正文一：问题重述与</a:t>
            </a:r>
            <a:r>
              <a:rPr lang="zh-CN" altLang="en-US" sz="2400" b="1" dirty="0">
                <a:latin typeface="Arial" panose="020B0604020202020204" pitchFamily="34" charset="0"/>
                <a:sym typeface="+mn-ea"/>
              </a:rPr>
              <a:t>问题分析</a:t>
            </a:r>
            <a:endParaRPr lang="en-US" altLang="zh-CN" sz="2400" b="1" dirty="0">
              <a:latin typeface="Arial" panose="020B0604020202020204" pitchFamily="34" charset="0"/>
            </a:endParaRPr>
          </a:p>
          <a:p>
            <a:pPr algn="just" eaLnBrk="1" hangingPunct="1">
              <a:lnSpc>
                <a:spcPct val="150000"/>
              </a:lnSpc>
            </a:pPr>
            <a:r>
              <a:rPr lang="en-US" altLang="zh-CN" sz="2400" b="1" dirty="0">
                <a:latin typeface="Arial" panose="020B0604020202020204" pitchFamily="34" charset="0"/>
              </a:rPr>
              <a:t>4.2 </a:t>
            </a:r>
            <a:r>
              <a:rPr lang="zh-CN" altLang="en-US" sz="2400" b="1" dirty="0">
                <a:latin typeface="Arial" panose="020B0604020202020204" pitchFamily="34" charset="0"/>
              </a:rPr>
              <a:t>正文二：</a:t>
            </a:r>
            <a:r>
              <a:rPr lang="zh-CN" altLang="en-US" sz="2400" b="1" dirty="0">
                <a:latin typeface="Arial" panose="020B0604020202020204" pitchFamily="34" charset="0"/>
                <a:sym typeface="+mn-ea"/>
              </a:rPr>
              <a:t>模型假设与符号说明</a:t>
            </a:r>
            <a:endParaRPr lang="en-US" altLang="zh-CN" sz="2400" b="1" dirty="0">
              <a:latin typeface="Arial" panose="020B0604020202020204" pitchFamily="34" charset="0"/>
            </a:endParaRPr>
          </a:p>
          <a:p>
            <a:pPr algn="just" eaLnBrk="1" hangingPunct="1">
              <a:lnSpc>
                <a:spcPct val="150000"/>
              </a:lnSpc>
            </a:pPr>
            <a:r>
              <a:rPr lang="en-US" altLang="zh-CN" sz="2400" b="1" dirty="0">
                <a:latin typeface="Arial" panose="020B0604020202020204" pitchFamily="34" charset="0"/>
              </a:rPr>
              <a:t>4.3 </a:t>
            </a:r>
            <a:r>
              <a:rPr lang="zh-CN" altLang="en-US" sz="2400" b="1" dirty="0">
                <a:latin typeface="Arial" panose="020B0604020202020204" pitchFamily="34" charset="0"/>
              </a:rPr>
              <a:t>正文三：</a:t>
            </a:r>
            <a:r>
              <a:rPr lang="zh-CN" altLang="en-US" sz="2400" b="1" dirty="0">
                <a:latin typeface="Arial" panose="020B0604020202020204" pitchFamily="34" charset="0"/>
                <a:sym typeface="+mn-ea"/>
              </a:rPr>
              <a:t>模型的建立与求解</a:t>
            </a:r>
            <a:endParaRPr lang="en-US" altLang="zh-CN" sz="2400" b="1" dirty="0">
              <a:latin typeface="Arial" panose="020B0604020202020204" pitchFamily="34" charset="0"/>
            </a:endParaRPr>
          </a:p>
          <a:p>
            <a:pPr algn="just" eaLnBrk="1" hangingPunct="1">
              <a:lnSpc>
                <a:spcPct val="150000"/>
              </a:lnSpc>
            </a:pPr>
            <a:r>
              <a:rPr lang="en-US" altLang="zh-CN" sz="2400" b="1" dirty="0">
                <a:latin typeface="Arial" panose="020B0604020202020204" pitchFamily="34" charset="0"/>
              </a:rPr>
              <a:t>4.4 </a:t>
            </a:r>
            <a:r>
              <a:rPr lang="zh-CN" altLang="en-US" sz="2400" b="1" dirty="0">
                <a:latin typeface="Arial" panose="020B0604020202020204" pitchFamily="34" charset="0"/>
              </a:rPr>
              <a:t>正文四： </a:t>
            </a:r>
            <a:r>
              <a:rPr lang="zh-CN" altLang="en-US" sz="2400" b="1" dirty="0">
                <a:latin typeface="Arial" panose="020B0604020202020204" pitchFamily="34" charset="0"/>
                <a:sym typeface="+mn-ea"/>
              </a:rPr>
              <a:t>模型的评价与推广</a:t>
            </a:r>
            <a:endParaRPr lang="en-US" altLang="zh-CN" sz="2400" b="1" dirty="0">
              <a:latin typeface="Arial" panose="020B0604020202020204" pitchFamily="34" charset="0"/>
            </a:endParaRPr>
          </a:p>
          <a:p>
            <a:pPr algn="just" eaLnBrk="1" hangingPunct="1">
              <a:lnSpc>
                <a:spcPct val="150000"/>
              </a:lnSpc>
            </a:pPr>
            <a:endParaRPr lang="zh-CN" altLang="en-US" sz="2400" b="1" dirty="0">
              <a:latin typeface="Arial" panose="020B0604020202020204" pitchFamily="34" charset="0"/>
            </a:endParaRPr>
          </a:p>
        </p:txBody>
      </p:sp>
      <p:sp>
        <p:nvSpPr>
          <p:cNvPr id="4" name="Rectangle 2"/>
          <p:cNvSpPr txBox="1">
            <a:spLocks noChangeArrowheads="1"/>
          </p:cNvSpPr>
          <p:nvPr/>
        </p:nvSpPr>
        <p:spPr>
          <a:xfrm>
            <a:off x="642938" y="785813"/>
            <a:ext cx="7772400" cy="1371600"/>
          </a:xfrm>
          <a:prstGeom prst="rect">
            <a:avLst/>
          </a:prstGeom>
        </p:spPr>
        <p:txBody>
          <a:bodyPr/>
          <a:lstStyle/>
          <a:p>
            <a:pPr marR="0" defTabSz="914400" eaLnBrk="1" hangingPunct="1">
              <a:buClrTx/>
              <a:buSzTx/>
              <a:buFontTx/>
              <a:buNone/>
              <a:defRPr/>
            </a:pPr>
            <a:r>
              <a:rPr kumimoji="0" lang="zh-CN" altLang="en-US" sz="3800" b="1" kern="0" cap="none" spc="0" normalizeH="0" baseline="0" noProof="0" dirty="0">
                <a:solidFill>
                  <a:srgbClr val="0000FF"/>
                </a:solidFill>
                <a:latin typeface="+mj-lt"/>
                <a:ea typeface="宋体" panose="02010600030101010101" pitchFamily="2" charset="-122"/>
                <a:cs typeface="+mj-cs"/>
              </a:rPr>
              <a:t>正文</a:t>
            </a:r>
            <a:endParaRPr kumimoji="0" lang="zh-CN" altLang="en-US" sz="3800" b="1" kern="0" cap="none" spc="0" normalizeH="0" baseline="0" noProof="0" dirty="0">
              <a:solidFill>
                <a:srgbClr val="0000FF"/>
              </a:solidFill>
              <a:latin typeface="+mj-lt"/>
              <a:ea typeface="宋体" panose="02010600030101010101" pitchFamily="2" charset="-122"/>
              <a:cs typeface="+mj-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Text Box 2"/>
          <p:cNvSpPr txBox="1"/>
          <p:nvPr/>
        </p:nvSpPr>
        <p:spPr>
          <a:xfrm>
            <a:off x="827405" y="235585"/>
            <a:ext cx="7633970" cy="583565"/>
          </a:xfrm>
          <a:prstGeom prst="rect">
            <a:avLst/>
          </a:prstGeom>
          <a:noFill/>
          <a:ln w="9525">
            <a:noFill/>
          </a:ln>
        </p:spPr>
        <p:txBody>
          <a:bodyPr wrap="square">
            <a:spAutoFit/>
          </a:bodyPr>
          <a:p>
            <a:pPr eaLnBrk="1" hangingPunct="1">
              <a:spcBef>
                <a:spcPct val="50000"/>
              </a:spcBef>
            </a:pPr>
            <a:r>
              <a:rPr lang="en-US" altLang="zh-CN" sz="3200" b="1" dirty="0">
                <a:solidFill>
                  <a:srgbClr val="FF0000"/>
                </a:solidFill>
                <a:latin typeface="Verdana" panose="020B0604030504040204" pitchFamily="34" charset="0"/>
              </a:rPr>
              <a:t>4.1 </a:t>
            </a:r>
            <a:r>
              <a:rPr lang="zh-CN" altLang="en-US" sz="3200" b="1" dirty="0">
                <a:solidFill>
                  <a:srgbClr val="FF0000"/>
                </a:solidFill>
                <a:latin typeface="Arial" panose="020B0604020202020204" pitchFamily="34" charset="0"/>
                <a:sym typeface="+mn-ea"/>
              </a:rPr>
              <a:t>正文一：问题重述与</a:t>
            </a:r>
            <a:r>
              <a:rPr lang="zh-CN" altLang="en-US" sz="3200" b="1" dirty="0">
                <a:solidFill>
                  <a:srgbClr val="FF0000"/>
                </a:solidFill>
                <a:latin typeface="Arial" panose="020B0604020202020204" pitchFamily="34" charset="0"/>
                <a:sym typeface="+mn-ea"/>
              </a:rPr>
              <a:t>问题分析</a:t>
            </a:r>
            <a:r>
              <a:rPr lang="zh-CN" altLang="en-US" sz="2400" b="1" dirty="0">
                <a:latin typeface="Verdana" panose="020B0604030504040204" pitchFamily="34" charset="0"/>
              </a:rPr>
              <a:t> </a:t>
            </a:r>
            <a:endParaRPr lang="zh-CN" altLang="en-US" sz="2400" b="1" dirty="0">
              <a:latin typeface="Verdana" panose="020B0604030504040204" pitchFamily="34" charset="0"/>
            </a:endParaRPr>
          </a:p>
        </p:txBody>
      </p:sp>
      <p:sp>
        <p:nvSpPr>
          <p:cNvPr id="195587" name="Text Box 3"/>
          <p:cNvSpPr txBox="1"/>
          <p:nvPr/>
        </p:nvSpPr>
        <p:spPr>
          <a:xfrm>
            <a:off x="971233" y="980758"/>
            <a:ext cx="4032250" cy="460375"/>
          </a:xfrm>
          <a:prstGeom prst="rect">
            <a:avLst/>
          </a:prstGeom>
          <a:noFill/>
          <a:ln w="9525">
            <a:noFill/>
          </a:ln>
        </p:spPr>
        <p:txBody>
          <a:bodyPr>
            <a:spAutoFit/>
          </a:bodyPr>
          <a:p>
            <a:pPr eaLnBrk="1" hangingPunct="1">
              <a:buFont typeface="Wingdings" panose="05000000000000000000" pitchFamily="2" charset="2"/>
              <a:buChar char="l"/>
            </a:pPr>
            <a:r>
              <a:rPr lang="en-US" altLang="zh-CN" sz="2400" b="1" dirty="0">
                <a:solidFill>
                  <a:srgbClr val="0000FF"/>
                </a:solidFill>
                <a:latin typeface="Verdana" panose="020B0604030504040204" pitchFamily="34" charset="0"/>
                <a:ea typeface="新宋体" panose="02010609030101010101" pitchFamily="49" charset="-122"/>
              </a:rPr>
              <a:t> </a:t>
            </a:r>
            <a:r>
              <a:rPr lang="zh-CN" altLang="en-US" sz="2400" b="1" dirty="0">
                <a:solidFill>
                  <a:srgbClr val="0000FF"/>
                </a:solidFill>
                <a:latin typeface="Verdana" panose="020B0604030504040204" pitchFamily="34" charset="0"/>
                <a:ea typeface="新宋体" panose="02010609030101010101" pitchFamily="49" charset="-122"/>
              </a:rPr>
              <a:t>相当于科技论文的引言</a:t>
            </a:r>
            <a:endParaRPr lang="zh-CN" altLang="en-US" sz="2400" b="1" dirty="0">
              <a:solidFill>
                <a:srgbClr val="0000FF"/>
              </a:solidFill>
              <a:latin typeface="Verdana" panose="020B0604030504040204" pitchFamily="34" charset="0"/>
              <a:ea typeface="新宋体" panose="02010609030101010101" pitchFamily="49" charset="-122"/>
            </a:endParaRPr>
          </a:p>
        </p:txBody>
      </p:sp>
      <p:sp>
        <p:nvSpPr>
          <p:cNvPr id="8" name="Text Box 3"/>
          <p:cNvSpPr txBox="1"/>
          <p:nvPr/>
        </p:nvSpPr>
        <p:spPr>
          <a:xfrm>
            <a:off x="954723" y="1681798"/>
            <a:ext cx="4032250" cy="460375"/>
          </a:xfrm>
          <a:prstGeom prst="rect">
            <a:avLst/>
          </a:prstGeom>
          <a:noFill/>
          <a:ln w="9525">
            <a:noFill/>
          </a:ln>
        </p:spPr>
        <p:txBody>
          <a:bodyPr>
            <a:spAutoFit/>
          </a:bodyPr>
          <a:p>
            <a:pPr eaLnBrk="1" hangingPunct="1">
              <a:buFont typeface="Wingdings" panose="05000000000000000000" pitchFamily="2" charset="2"/>
              <a:buChar char="l"/>
            </a:pPr>
            <a:r>
              <a:rPr lang="en-US" altLang="zh-CN" sz="2400" b="1" dirty="0">
                <a:solidFill>
                  <a:srgbClr val="0000FF"/>
                </a:solidFill>
                <a:latin typeface="Verdana" panose="020B0604030504040204" pitchFamily="34" charset="0"/>
                <a:ea typeface="新宋体" panose="02010609030101010101" pitchFamily="49" charset="-122"/>
              </a:rPr>
              <a:t> </a:t>
            </a:r>
            <a:r>
              <a:rPr lang="zh-CN" altLang="en-US" sz="2400" b="1" dirty="0">
                <a:solidFill>
                  <a:srgbClr val="0000FF"/>
                </a:solidFill>
                <a:latin typeface="Verdana" panose="020B0604030504040204" pitchFamily="34" charset="0"/>
                <a:ea typeface="新宋体" panose="02010609030101010101" pitchFamily="49" charset="-122"/>
              </a:rPr>
              <a:t>问题重述</a:t>
            </a:r>
            <a:endParaRPr lang="zh-CN" altLang="en-US" sz="2400" b="1" dirty="0">
              <a:solidFill>
                <a:srgbClr val="0000FF"/>
              </a:solidFill>
              <a:latin typeface="Verdana" panose="020B0604030504040204" pitchFamily="34" charset="0"/>
              <a:ea typeface="新宋体" panose="02010609030101010101" pitchFamily="49" charset="-122"/>
            </a:endParaRPr>
          </a:p>
        </p:txBody>
      </p:sp>
      <p:sp>
        <p:nvSpPr>
          <p:cNvPr id="9" name="文本框 8"/>
          <p:cNvSpPr txBox="1"/>
          <p:nvPr/>
        </p:nvSpPr>
        <p:spPr>
          <a:xfrm>
            <a:off x="1043305" y="1987550"/>
            <a:ext cx="7697470" cy="3969385"/>
          </a:xfrm>
          <a:prstGeom prst="rect">
            <a:avLst/>
          </a:prstGeom>
          <a:noFill/>
        </p:spPr>
        <p:txBody>
          <a:bodyPr wrap="square" rtlCol="0" anchor="t">
            <a:spAutoFit/>
          </a:bodyPr>
          <a:p>
            <a:pPr indent="457200">
              <a:lnSpc>
                <a:spcPct val="150000"/>
              </a:lnSpc>
            </a:pPr>
            <a:r>
              <a:rPr lang="zh-CN" altLang="en-US" sz="2400"/>
              <a:t>问题重述是对竞赛题正确解读;</a:t>
            </a:r>
            <a:endParaRPr lang="zh-CN" altLang="en-US" sz="2400"/>
          </a:p>
          <a:p>
            <a:pPr indent="457200">
              <a:lnSpc>
                <a:spcPct val="150000"/>
              </a:lnSpc>
            </a:pPr>
            <a:r>
              <a:rPr lang="zh-CN" altLang="en-US" sz="2400"/>
              <a:t>要求对竞赛题中可能的模糊概念和条件给出必要的澄清与说明;</a:t>
            </a:r>
            <a:endParaRPr lang="zh-CN" altLang="en-US" sz="2400"/>
          </a:p>
          <a:p>
            <a:pPr indent="457200">
              <a:lnSpc>
                <a:spcPct val="150000"/>
              </a:lnSpc>
            </a:pPr>
            <a:r>
              <a:rPr lang="zh-CN" altLang="en-US" sz="2400"/>
              <a:t>进一步对要研究的具体问题有更清楚的理解和认识。</a:t>
            </a:r>
            <a:endParaRPr lang="zh-CN" altLang="en-US" sz="2400"/>
          </a:p>
          <a:p>
            <a:pPr indent="457200">
              <a:lnSpc>
                <a:spcPct val="150000"/>
              </a:lnSpc>
            </a:pPr>
            <a:r>
              <a:rPr lang="zh-CN" altLang="en-US" sz="2400"/>
              <a:t>通过对竞赛题的正确解读,明确实际背景、已知条件和数据信息,从而明确要求建模要解决的相关问题。</a:t>
            </a:r>
            <a:endParaRPr lang="zh-CN" altLang="en-US" sz="2400"/>
          </a:p>
          <a:p>
            <a:pPr indent="457200">
              <a:lnSpc>
                <a:spcPct val="150000"/>
              </a:lnSpc>
            </a:pPr>
            <a:r>
              <a:rPr lang="zh-CN" altLang="en-US" sz="2400" b="1">
                <a:solidFill>
                  <a:srgbClr val="0000FF"/>
                </a:solidFill>
              </a:rPr>
              <a:t>注意:不要简单拷贝题目里内容</a:t>
            </a:r>
            <a:r>
              <a:rPr lang="en-US" altLang="zh-CN" sz="2400" b="1">
                <a:solidFill>
                  <a:srgbClr val="0000FF"/>
                </a:solidFill>
              </a:rPr>
              <a:t>——</a:t>
            </a:r>
            <a:r>
              <a:rPr lang="zh-CN" altLang="en-US" sz="2400" b="1">
                <a:solidFill>
                  <a:srgbClr val="0000FF"/>
                </a:solidFill>
              </a:rPr>
              <a:t>避免增加相似率</a:t>
            </a:r>
            <a:endParaRPr lang="zh-CN" altLang="en-US" sz="2400" b="1">
              <a:solidFill>
                <a:srgbClr val="0000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Text Box 6"/>
          <p:cNvSpPr txBox="1"/>
          <p:nvPr/>
        </p:nvSpPr>
        <p:spPr>
          <a:xfrm>
            <a:off x="611505" y="981075"/>
            <a:ext cx="6844665" cy="583565"/>
          </a:xfrm>
          <a:prstGeom prst="rect">
            <a:avLst/>
          </a:prstGeom>
          <a:noFill/>
          <a:ln w="9525">
            <a:noFill/>
          </a:ln>
        </p:spPr>
        <p:txBody>
          <a:bodyPr wrap="square">
            <a:spAutoFit/>
          </a:bodyPr>
          <a:p>
            <a:pPr eaLnBrk="1" hangingPunct="1"/>
            <a:r>
              <a:rPr lang="zh-CN" altLang="en-US" sz="3200" b="1" dirty="0">
                <a:solidFill>
                  <a:srgbClr val="FF0000"/>
                </a:solidFill>
                <a:latin typeface="Verdana" panose="020B0604030504040204" pitchFamily="34" charset="0"/>
                <a:ea typeface="新宋体" panose="02010609030101010101" pitchFamily="49" charset="-122"/>
              </a:rPr>
              <a:t>1.2 </a:t>
            </a:r>
            <a:r>
              <a:rPr lang="zh-CN" altLang="en-US" sz="3200" b="1" dirty="0">
                <a:solidFill>
                  <a:srgbClr val="FF0000"/>
                </a:solidFill>
                <a:latin typeface="Verdana" panose="020B0604030504040204" pitchFamily="34" charset="0"/>
                <a:ea typeface="新宋体" panose="02010609030101010101" pitchFamily="49" charset="-122"/>
              </a:rPr>
              <a:t>数学建模初赛评奖的惟一依据</a:t>
            </a:r>
            <a:endParaRPr lang="zh-CN" altLang="en-US" sz="3200" b="1" dirty="0">
              <a:solidFill>
                <a:srgbClr val="FF0000"/>
              </a:solidFill>
              <a:latin typeface="Verdana" panose="020B0604030504040204" pitchFamily="34" charset="0"/>
              <a:ea typeface="新宋体" panose="02010609030101010101" pitchFamily="49" charset="-122"/>
            </a:endParaRPr>
          </a:p>
        </p:txBody>
      </p:sp>
      <p:sp>
        <p:nvSpPr>
          <p:cNvPr id="11271" name="Text Box 7"/>
          <p:cNvSpPr txBox="1"/>
          <p:nvPr/>
        </p:nvSpPr>
        <p:spPr>
          <a:xfrm>
            <a:off x="684213" y="1989138"/>
            <a:ext cx="8280400" cy="4184650"/>
          </a:xfrm>
          <a:prstGeom prst="rect">
            <a:avLst/>
          </a:prstGeom>
          <a:noFill/>
          <a:ln w="9525">
            <a:noFill/>
          </a:ln>
        </p:spPr>
        <p:txBody>
          <a:bodyPr>
            <a:spAutoFit/>
          </a:bodyPr>
          <a:p>
            <a:pPr eaLnBrk="1" hangingPunct="1">
              <a:lnSpc>
                <a:spcPct val="150000"/>
              </a:lnSpc>
              <a:spcBef>
                <a:spcPct val="50000"/>
              </a:spcBef>
            </a:pPr>
            <a:r>
              <a:rPr lang="zh-CN" altLang="en-US" sz="2800" b="1" dirty="0">
                <a:latin typeface="Verdana" panose="020B0604030504040204" pitchFamily="34" charset="0"/>
                <a:sym typeface="Symbol" panose="05050102010706020507" pitchFamily="18" charset="2"/>
              </a:rPr>
              <a:t>格式规范、</a:t>
            </a:r>
            <a:r>
              <a:rPr lang="zh-CN" altLang="en-US" sz="2800" b="1" dirty="0">
                <a:latin typeface="Verdana" panose="020B0604030504040204" pitchFamily="34" charset="0"/>
              </a:rPr>
              <a:t>美观、大方</a:t>
            </a:r>
            <a:endParaRPr lang="en-US" altLang="zh-CN" sz="2800" b="1" dirty="0">
              <a:latin typeface="Verdana" panose="020B0604030504040204" pitchFamily="34" charset="0"/>
            </a:endParaRPr>
          </a:p>
          <a:p>
            <a:pPr eaLnBrk="1" hangingPunct="1">
              <a:lnSpc>
                <a:spcPct val="150000"/>
              </a:lnSpc>
              <a:spcBef>
                <a:spcPct val="50000"/>
              </a:spcBef>
            </a:pPr>
            <a:r>
              <a:rPr lang="zh-CN" altLang="en-US" sz="2800" b="1" dirty="0">
                <a:latin typeface="Verdana" panose="020B0604030504040204" pitchFamily="34" charset="0"/>
                <a:sym typeface="Symbol" panose="05050102010706020507" pitchFamily="18" charset="2"/>
              </a:rPr>
              <a:t></a:t>
            </a:r>
            <a:r>
              <a:rPr lang="zh-CN" altLang="en-US" sz="2800" b="1" dirty="0">
                <a:sym typeface="Symbol" panose="05050102010706020507" pitchFamily="18" charset="2"/>
              </a:rPr>
              <a:t>建模的表达，模型的完善</a:t>
            </a:r>
            <a:endParaRPr lang="zh-CN" sz="2800" b="1" dirty="0">
              <a:latin typeface="Verdana" panose="020B0604030504040204" pitchFamily="34" charset="0"/>
            </a:endParaRPr>
          </a:p>
          <a:p>
            <a:pPr eaLnBrk="1" hangingPunct="1">
              <a:lnSpc>
                <a:spcPct val="150000"/>
              </a:lnSpc>
              <a:spcBef>
                <a:spcPct val="50000"/>
              </a:spcBef>
            </a:pPr>
            <a:r>
              <a:rPr lang="zh-CN" altLang="en-US" sz="2800" b="1" dirty="0">
                <a:latin typeface="Verdana" panose="020B0604030504040204" pitchFamily="34" charset="0"/>
                <a:sym typeface="Symbol" panose="05050102010706020507" pitchFamily="18" charset="2"/>
              </a:rPr>
              <a:t>论文的好坏对获奖的影响极大</a:t>
            </a:r>
            <a:endParaRPr lang="en-US" altLang="zh-CN" sz="2800" b="1" dirty="0">
              <a:latin typeface="Verdana" panose="020B0604030504040204" pitchFamily="34" charset="0"/>
              <a:sym typeface="Symbol" panose="05050102010706020507" pitchFamily="18" charset="2"/>
            </a:endParaRPr>
          </a:p>
          <a:p>
            <a:pPr eaLnBrk="1" hangingPunct="1">
              <a:lnSpc>
                <a:spcPct val="150000"/>
              </a:lnSpc>
              <a:spcBef>
                <a:spcPct val="50000"/>
              </a:spcBef>
            </a:pPr>
            <a:r>
              <a:rPr lang="zh-CN" altLang="en-US" sz="2800" b="1" dirty="0">
                <a:latin typeface="Verdana" panose="020B0604030504040204" pitchFamily="34" charset="0"/>
                <a:sym typeface="Symbol" panose="05050102010706020507" pitchFamily="18" charset="2"/>
              </a:rPr>
              <a:t></a:t>
            </a:r>
            <a:r>
              <a:rPr lang="zh-CN" sz="2800" b="1" dirty="0">
                <a:sym typeface="+mn-ea"/>
              </a:rPr>
              <a:t>建模时所涉及的方法，特别是结论</a:t>
            </a:r>
            <a:endParaRPr lang="en-US" altLang="zh-CN" sz="2800" b="1" dirty="0">
              <a:latin typeface="Verdana" panose="020B0604030504040204" pitchFamily="34" charset="0"/>
            </a:endParaRPr>
          </a:p>
          <a:p>
            <a:pPr eaLnBrk="1" hangingPunct="1">
              <a:lnSpc>
                <a:spcPct val="150000"/>
              </a:lnSpc>
              <a:spcBef>
                <a:spcPct val="50000"/>
              </a:spcBef>
            </a:pPr>
            <a:endParaRPr lang="en-US" altLang="zh-CN" sz="28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strips(downRight)">
                                      <p:cBhvr>
                                        <p:cTn id="7" dur="500"/>
                                        <p:tgtEl>
                                          <p:spTgt spid="11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7" name="Text Box 3"/>
          <p:cNvSpPr txBox="1"/>
          <p:nvPr/>
        </p:nvSpPr>
        <p:spPr>
          <a:xfrm>
            <a:off x="971233" y="980758"/>
            <a:ext cx="4032250" cy="583565"/>
          </a:xfrm>
          <a:prstGeom prst="rect">
            <a:avLst/>
          </a:prstGeom>
          <a:noFill/>
          <a:ln w="9525">
            <a:noFill/>
          </a:ln>
        </p:spPr>
        <p:txBody>
          <a:bodyPr>
            <a:spAutoFit/>
          </a:bodyPr>
          <a:p>
            <a:pPr eaLnBrk="1" hangingPunct="1">
              <a:buFont typeface="Wingdings" panose="05000000000000000000" pitchFamily="2" charset="2"/>
              <a:buChar char="l"/>
            </a:pPr>
            <a:r>
              <a:rPr lang="en-US" altLang="zh-CN" sz="3200" b="1" dirty="0">
                <a:solidFill>
                  <a:srgbClr val="0000FF"/>
                </a:solidFill>
                <a:latin typeface="Verdana" panose="020B0604030504040204" pitchFamily="34" charset="0"/>
                <a:ea typeface="新宋体" panose="02010609030101010101" pitchFamily="49" charset="-122"/>
              </a:rPr>
              <a:t> </a:t>
            </a:r>
            <a:r>
              <a:rPr lang="zh-CN" altLang="en-US" sz="3200" b="1" dirty="0">
                <a:solidFill>
                  <a:srgbClr val="0000FF"/>
                </a:solidFill>
                <a:latin typeface="Verdana" panose="020B0604030504040204" pitchFamily="34" charset="0"/>
                <a:ea typeface="新宋体" panose="02010609030101010101" pitchFamily="49" charset="-122"/>
              </a:rPr>
              <a:t>问题分析</a:t>
            </a:r>
            <a:endParaRPr lang="zh-CN" altLang="en-US" sz="3200" b="1" dirty="0">
              <a:solidFill>
                <a:srgbClr val="0000FF"/>
              </a:solidFill>
              <a:latin typeface="Verdana" panose="020B0604030504040204" pitchFamily="34" charset="0"/>
              <a:ea typeface="新宋体" panose="02010609030101010101" pitchFamily="49" charset="-122"/>
            </a:endParaRPr>
          </a:p>
        </p:txBody>
      </p:sp>
      <p:sp>
        <p:nvSpPr>
          <p:cNvPr id="8" name="文本框 7"/>
          <p:cNvSpPr txBox="1"/>
          <p:nvPr/>
        </p:nvSpPr>
        <p:spPr>
          <a:xfrm>
            <a:off x="703580" y="1701165"/>
            <a:ext cx="8230870" cy="3969385"/>
          </a:xfrm>
          <a:prstGeom prst="rect">
            <a:avLst/>
          </a:prstGeom>
          <a:noFill/>
        </p:spPr>
        <p:txBody>
          <a:bodyPr wrap="square" rtlCol="0" anchor="t">
            <a:spAutoFit/>
          </a:bodyPr>
          <a:p>
            <a:pPr indent="457200" algn="just">
              <a:lnSpc>
                <a:spcPct val="150000"/>
              </a:lnSpc>
            </a:pPr>
            <a:r>
              <a:rPr lang="zh-CN" altLang="en-US" sz="2400"/>
              <a:t>是对题目进行深入分析的过程,即对问题所涉及的</a:t>
            </a:r>
            <a:r>
              <a:rPr lang="zh-CN" altLang="en-US" sz="2400" b="1">
                <a:solidFill>
                  <a:srgbClr val="0000FF"/>
                </a:solidFill>
              </a:rPr>
              <a:t>背景描述、研究的意义、现状分析</a:t>
            </a:r>
            <a:r>
              <a:rPr lang="zh-CN" altLang="en-US" sz="2400"/>
              <a:t>等,相当于一般学术论文的引言</a:t>
            </a:r>
            <a:endParaRPr lang="zh-CN" altLang="en-US" sz="2400"/>
          </a:p>
          <a:p>
            <a:pPr indent="457200" algn="just">
              <a:lnSpc>
                <a:spcPct val="150000"/>
              </a:lnSpc>
            </a:pPr>
            <a:r>
              <a:rPr lang="zh-CN" altLang="en-US" sz="2400"/>
              <a:t>包括对</a:t>
            </a:r>
            <a:r>
              <a:rPr lang="zh-CN" altLang="en-US" sz="2400" b="1">
                <a:solidFill>
                  <a:srgbClr val="0000FF"/>
                </a:solidFill>
              </a:rPr>
              <a:t>问题的具体理解和解释、解决问的思路、可能使用的方法、建模的过程和步骤</a:t>
            </a:r>
            <a:r>
              <a:rPr lang="zh-CN" altLang="en-US" sz="2400"/>
              <a:t>等内容。</a:t>
            </a:r>
            <a:endParaRPr lang="zh-CN" altLang="en-US" sz="2400"/>
          </a:p>
          <a:p>
            <a:pPr indent="457200" algn="just">
              <a:lnSpc>
                <a:spcPct val="150000"/>
              </a:lnSpc>
            </a:pPr>
            <a:r>
              <a:rPr lang="zh-CN" altLang="en-US" sz="2400"/>
              <a:t>为具体地建立模型和解决问题做好准备。也是对要使用的数学方法和建模过程的适用性与合理性分析论证。</a:t>
            </a:r>
            <a:endParaRPr lang="zh-CN" altLang="en-US" sz="2400"/>
          </a:p>
          <a:p>
            <a:pPr indent="457200" algn="just">
              <a:lnSpc>
                <a:spcPct val="150000"/>
              </a:lnSpc>
            </a:pPr>
            <a:r>
              <a:rPr lang="zh-CN" altLang="en-US" sz="2400" b="1">
                <a:solidFill>
                  <a:srgbClr val="0000FF"/>
                </a:solidFill>
              </a:rPr>
              <a:t>注意:针对实际问题做详细的分析。</a:t>
            </a:r>
            <a:endParaRPr lang="zh-CN" altLang="en-US" sz="2400" b="1">
              <a:solidFill>
                <a:srgbClr val="0000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Text Box 2"/>
          <p:cNvSpPr txBox="1"/>
          <p:nvPr/>
        </p:nvSpPr>
        <p:spPr>
          <a:xfrm>
            <a:off x="827405" y="522605"/>
            <a:ext cx="7633970" cy="583565"/>
          </a:xfrm>
          <a:prstGeom prst="rect">
            <a:avLst/>
          </a:prstGeom>
          <a:noFill/>
          <a:ln w="9525">
            <a:noFill/>
          </a:ln>
        </p:spPr>
        <p:txBody>
          <a:bodyPr wrap="square">
            <a:spAutoFit/>
          </a:bodyPr>
          <a:p>
            <a:pPr eaLnBrk="1" hangingPunct="1">
              <a:spcBef>
                <a:spcPct val="50000"/>
              </a:spcBef>
            </a:pPr>
            <a:r>
              <a:rPr lang="en-US" altLang="zh-CN" sz="3200" b="1" dirty="0">
                <a:solidFill>
                  <a:srgbClr val="FF0000"/>
                </a:solidFill>
                <a:latin typeface="Verdana" panose="020B0604030504040204" pitchFamily="34" charset="0"/>
              </a:rPr>
              <a:t>4.2 </a:t>
            </a:r>
            <a:r>
              <a:rPr lang="zh-CN" altLang="en-US" sz="3200" b="1" dirty="0">
                <a:solidFill>
                  <a:srgbClr val="FF0000"/>
                </a:solidFill>
                <a:latin typeface="Arial" panose="020B0604020202020204" pitchFamily="34" charset="0"/>
                <a:sym typeface="+mn-ea"/>
              </a:rPr>
              <a:t>正文</a:t>
            </a:r>
            <a:r>
              <a:rPr lang="zh-CN" altLang="en-US" sz="3200" b="1" dirty="0">
                <a:solidFill>
                  <a:srgbClr val="FF0000"/>
                </a:solidFill>
                <a:latin typeface="Arial" panose="020B0604020202020204" pitchFamily="34" charset="0"/>
                <a:sym typeface="+mn-ea"/>
              </a:rPr>
              <a:t>二：</a:t>
            </a:r>
            <a:r>
              <a:rPr lang="zh-CN" altLang="en-US" sz="3200" b="1" dirty="0">
                <a:solidFill>
                  <a:srgbClr val="FF0000"/>
                </a:solidFill>
                <a:latin typeface="Arial" panose="020B0604020202020204" pitchFamily="34" charset="0"/>
                <a:sym typeface="+mn-ea"/>
              </a:rPr>
              <a:t>模型假设与符号说明</a:t>
            </a:r>
            <a:r>
              <a:rPr lang="zh-CN" altLang="en-US" sz="3200" b="1" dirty="0">
                <a:solidFill>
                  <a:srgbClr val="FF0000"/>
                </a:solidFill>
                <a:latin typeface="Arial" panose="020B0604020202020204" pitchFamily="34" charset="0"/>
              </a:rPr>
              <a:t> </a:t>
            </a:r>
            <a:endParaRPr lang="zh-CN" altLang="en-US" sz="2400" b="1" dirty="0">
              <a:latin typeface="Verdana" panose="020B0604030504040204" pitchFamily="34" charset="0"/>
            </a:endParaRPr>
          </a:p>
        </p:txBody>
      </p:sp>
      <p:sp>
        <p:nvSpPr>
          <p:cNvPr id="12" name="文本框 11"/>
          <p:cNvSpPr txBox="1"/>
          <p:nvPr/>
        </p:nvSpPr>
        <p:spPr>
          <a:xfrm>
            <a:off x="188595" y="1628775"/>
            <a:ext cx="8668385" cy="4892675"/>
          </a:xfrm>
          <a:prstGeom prst="rect">
            <a:avLst/>
          </a:prstGeom>
          <a:noFill/>
        </p:spPr>
        <p:txBody>
          <a:bodyPr wrap="square" rtlCol="0" anchor="t">
            <a:spAutoFit/>
          </a:bodyPr>
          <a:p>
            <a:pPr indent="609600" algn="just">
              <a:lnSpc>
                <a:spcPct val="150000"/>
              </a:lnSpc>
              <a:extLst>
                <a:ext uri="{35155182-B16C-46BC-9424-99874614C6A1}">
                  <wpsdc:indentchars xmlns:wpsdc="http://www.wps.cn/officeDocument/2017/drawingmlCustomData" val="200" checksum="4158780845"/>
                </a:ext>
              </a:extLst>
            </a:pPr>
            <a:r>
              <a:rPr lang="zh-CN" altLang="en-US" sz="2400"/>
              <a:t>根据全国组委会确定的评阅原则,基本假设的合理性很重要:</a:t>
            </a:r>
            <a:endParaRPr lang="zh-CN" altLang="en-US" sz="2400"/>
          </a:p>
          <a:p>
            <a:pPr indent="609600" algn="just">
              <a:lnSpc>
                <a:spcPct val="150000"/>
              </a:lnSpc>
              <a:extLst>
                <a:ext uri="{35155182-B16C-46BC-9424-99874614C6A1}">
                  <wpsdc:indentchars xmlns:wpsdc="http://www.wps.cn/officeDocument/2017/drawingmlCustomData" val="200" checksum="4158780845"/>
                </a:ext>
              </a:extLst>
            </a:pPr>
            <a:r>
              <a:rPr lang="zh-CN" altLang="en-US" sz="2400"/>
              <a:t>（</a:t>
            </a:r>
            <a:r>
              <a:rPr lang="en-US" altLang="zh-CN" sz="2400"/>
              <a:t>1</a:t>
            </a:r>
            <a:r>
              <a:rPr lang="zh-CN" altLang="en-US" sz="2400"/>
              <a:t>）根据题目中</a:t>
            </a:r>
            <a:r>
              <a:rPr lang="zh-CN" altLang="en-US" sz="2400" b="1">
                <a:solidFill>
                  <a:srgbClr val="0000FF"/>
                </a:solidFill>
              </a:rPr>
              <a:t>条件</a:t>
            </a:r>
            <a:r>
              <a:rPr lang="zh-CN" altLang="en-US" sz="2400"/>
              <a:t>作出假设</a:t>
            </a:r>
            <a:endParaRPr lang="zh-CN" altLang="en-US" sz="2400"/>
          </a:p>
          <a:p>
            <a:pPr indent="609600" algn="just">
              <a:lnSpc>
                <a:spcPct val="150000"/>
              </a:lnSpc>
              <a:extLst>
                <a:ext uri="{35155182-B16C-46BC-9424-99874614C6A1}">
                  <wpsdc:indentchars xmlns:wpsdc="http://www.wps.cn/officeDocument/2017/drawingmlCustomData" val="200" checksum="4158780845"/>
                </a:ext>
              </a:extLst>
            </a:pPr>
            <a:r>
              <a:rPr lang="zh-CN" altLang="en-US" sz="2400"/>
              <a:t>（</a:t>
            </a:r>
            <a:r>
              <a:rPr lang="en-US" altLang="zh-CN" sz="2400"/>
              <a:t>2</a:t>
            </a:r>
            <a:r>
              <a:rPr lang="zh-CN" altLang="en-US" sz="2400"/>
              <a:t>）根据题目中</a:t>
            </a:r>
            <a:r>
              <a:rPr lang="zh-CN" altLang="en-US" sz="2400" b="1">
                <a:solidFill>
                  <a:srgbClr val="0000FF"/>
                </a:solidFill>
              </a:rPr>
              <a:t>要求</a:t>
            </a:r>
            <a:r>
              <a:rPr lang="zh-CN" altLang="en-US" sz="2400"/>
              <a:t>作出假设</a:t>
            </a:r>
            <a:endParaRPr lang="zh-CN" altLang="en-US" sz="2400"/>
          </a:p>
          <a:p>
            <a:pPr indent="609600" algn="just">
              <a:lnSpc>
                <a:spcPct val="150000"/>
              </a:lnSpc>
              <a:extLst>
                <a:ext uri="{35155182-B16C-46BC-9424-99874614C6A1}">
                  <wpsdc:indentchars xmlns:wpsdc="http://www.wps.cn/officeDocument/2017/drawingmlCustomData" val="200" checksum="4158780845"/>
                </a:ext>
              </a:extLst>
            </a:pPr>
            <a:r>
              <a:rPr lang="zh-CN" altLang="en-US" sz="2400" b="1">
                <a:solidFill>
                  <a:srgbClr val="0000FF"/>
                </a:solidFill>
              </a:rPr>
              <a:t>关键性假设不能缺;假设要切合题意</a:t>
            </a:r>
            <a:endParaRPr lang="zh-CN" altLang="en-US" sz="2400" b="1">
              <a:solidFill>
                <a:srgbClr val="0000FF"/>
              </a:solidFill>
            </a:endParaRPr>
          </a:p>
          <a:p>
            <a:pPr indent="609600" algn="just">
              <a:lnSpc>
                <a:spcPct val="150000"/>
              </a:lnSpc>
              <a:extLst>
                <a:ext uri="{35155182-B16C-46BC-9424-99874614C6A1}">
                  <wpsdc:indentchars xmlns:wpsdc="http://www.wps.cn/officeDocument/2017/drawingmlCustomData" val="200" checksum="4158780845"/>
                </a:ext>
              </a:extLst>
            </a:pPr>
            <a:r>
              <a:rPr lang="zh-CN" altLang="en-US" sz="2400">
                <a:sym typeface="+mn-ea"/>
              </a:rPr>
              <a:t>必要合理的模型假设与符号说明</a:t>
            </a:r>
            <a:endParaRPr lang="zh-CN" altLang="en-US" sz="2400">
              <a:sym typeface="+mn-ea"/>
            </a:endParaRPr>
          </a:p>
          <a:p>
            <a:pPr indent="609600" algn="just">
              <a:lnSpc>
                <a:spcPct val="150000"/>
              </a:lnSpc>
              <a:extLst>
                <a:ext uri="{35155182-B16C-46BC-9424-99874614C6A1}">
                  <wpsdc:indentchars xmlns:wpsdc="http://www.wps.cn/officeDocument/2017/drawingmlCustomData" val="200" checksum="4158780845"/>
                </a:ext>
              </a:extLst>
            </a:pPr>
            <a:r>
              <a:rPr lang="zh-CN" altLang="en-US" sz="2400">
                <a:sym typeface="+mn-ea"/>
              </a:rPr>
              <a:t>模型假设是建立模型的基础和前提条件,是对实际问题的简化处理方法和程度的体现。</a:t>
            </a:r>
            <a:endParaRPr lang="zh-CN" altLang="en-US" sz="2400">
              <a:sym typeface="+mn-ea"/>
            </a:endParaRPr>
          </a:p>
          <a:p>
            <a:pPr indent="609600" algn="just">
              <a:lnSpc>
                <a:spcPct val="150000"/>
              </a:lnSpc>
              <a:extLst>
                <a:ext uri="{35155182-B16C-46BC-9424-99874614C6A1}">
                  <wpsdc:indentchars xmlns:wpsdc="http://www.wps.cn/officeDocument/2017/drawingmlCustomData" val="200" checksum="4158780845"/>
                </a:ext>
              </a:extLst>
            </a:pPr>
            <a:r>
              <a:rPr lang="zh-CN" altLang="en-US" sz="2400">
                <a:sym typeface="+mn-ea"/>
              </a:rPr>
              <a:t>其合理性与否非常重要,切勿草率和随意简单的条目罗列</a:t>
            </a:r>
            <a:endParaRPr lang="zh-CN" altLang="en-US" sz="2400"/>
          </a:p>
          <a:p>
            <a:pPr algn="just"/>
            <a:endParaRPr lang="zh-CN" altLang="en-US" sz="24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Text Box 2"/>
          <p:cNvSpPr txBox="1"/>
          <p:nvPr/>
        </p:nvSpPr>
        <p:spPr>
          <a:xfrm>
            <a:off x="827405" y="522605"/>
            <a:ext cx="7633970" cy="583565"/>
          </a:xfrm>
          <a:prstGeom prst="rect">
            <a:avLst/>
          </a:prstGeom>
          <a:noFill/>
          <a:ln w="9525">
            <a:noFill/>
          </a:ln>
        </p:spPr>
        <p:txBody>
          <a:bodyPr wrap="square">
            <a:spAutoFit/>
          </a:bodyPr>
          <a:p>
            <a:pPr eaLnBrk="1" hangingPunct="1">
              <a:spcBef>
                <a:spcPct val="50000"/>
              </a:spcBef>
            </a:pPr>
            <a:r>
              <a:rPr lang="en-US" altLang="zh-CN" sz="3200" b="1" dirty="0">
                <a:solidFill>
                  <a:srgbClr val="FF0000"/>
                </a:solidFill>
                <a:latin typeface="Verdana" panose="020B0604030504040204" pitchFamily="34" charset="0"/>
              </a:rPr>
              <a:t>4.2 </a:t>
            </a:r>
            <a:r>
              <a:rPr lang="zh-CN" altLang="en-US" sz="3200" b="1" dirty="0">
                <a:solidFill>
                  <a:srgbClr val="FF0000"/>
                </a:solidFill>
                <a:latin typeface="Arial" panose="020B0604020202020204" pitchFamily="34" charset="0"/>
                <a:sym typeface="+mn-ea"/>
              </a:rPr>
              <a:t>正文</a:t>
            </a:r>
            <a:r>
              <a:rPr lang="zh-CN" altLang="en-US" sz="3200" b="1" dirty="0">
                <a:solidFill>
                  <a:srgbClr val="FF0000"/>
                </a:solidFill>
                <a:latin typeface="Arial" panose="020B0604020202020204" pitchFamily="34" charset="0"/>
                <a:sym typeface="+mn-ea"/>
              </a:rPr>
              <a:t>二：</a:t>
            </a:r>
            <a:r>
              <a:rPr lang="zh-CN" altLang="en-US" sz="3200" b="1" dirty="0">
                <a:solidFill>
                  <a:srgbClr val="FF0000"/>
                </a:solidFill>
                <a:latin typeface="Arial" panose="020B0604020202020204" pitchFamily="34" charset="0"/>
                <a:sym typeface="+mn-ea"/>
              </a:rPr>
              <a:t>模型假设与符号说明</a:t>
            </a:r>
            <a:r>
              <a:rPr lang="zh-CN" altLang="en-US" sz="3200" b="1" dirty="0">
                <a:solidFill>
                  <a:srgbClr val="FF0000"/>
                </a:solidFill>
                <a:latin typeface="Arial" panose="020B0604020202020204" pitchFamily="34" charset="0"/>
              </a:rPr>
              <a:t> </a:t>
            </a:r>
            <a:endParaRPr lang="zh-CN" altLang="en-US" sz="2400" b="1" dirty="0">
              <a:latin typeface="Verdana" panose="020B0604030504040204" pitchFamily="34" charset="0"/>
            </a:endParaRPr>
          </a:p>
        </p:txBody>
      </p:sp>
      <p:sp>
        <p:nvSpPr>
          <p:cNvPr id="12" name="文本框 11"/>
          <p:cNvSpPr txBox="1"/>
          <p:nvPr/>
        </p:nvSpPr>
        <p:spPr>
          <a:xfrm>
            <a:off x="188595" y="1628775"/>
            <a:ext cx="8668385" cy="3969385"/>
          </a:xfrm>
          <a:prstGeom prst="rect">
            <a:avLst/>
          </a:prstGeom>
          <a:noFill/>
        </p:spPr>
        <p:txBody>
          <a:bodyPr wrap="square" rtlCol="0" anchor="t">
            <a:spAutoFit/>
          </a:bodyPr>
          <a:p>
            <a:pPr indent="609600" algn="just">
              <a:lnSpc>
                <a:spcPct val="150000"/>
              </a:lnSpc>
              <a:extLst>
                <a:ext uri="{35155182-B16C-46BC-9424-99874614C6A1}">
                  <wpsdc:indentchars xmlns:wpsdc="http://www.wps.cn/officeDocument/2017/drawingmlCustomData" val="200" checksum="4158780845"/>
                </a:ext>
              </a:extLst>
            </a:pPr>
            <a:r>
              <a:rPr lang="zh-CN" altLang="en-US" sz="2400"/>
              <a:t>要特别强调</a:t>
            </a:r>
            <a:r>
              <a:rPr lang="zh-CN" altLang="en-US" sz="2400" b="1">
                <a:solidFill>
                  <a:srgbClr val="0000FF"/>
                </a:solidFill>
              </a:rPr>
              <a:t>在建模过程中所用的假设,而且正文中都要有引用。</a:t>
            </a:r>
            <a:endParaRPr lang="zh-CN" altLang="en-US" sz="2400" b="1">
              <a:solidFill>
                <a:srgbClr val="0000FF"/>
              </a:solidFill>
            </a:endParaRPr>
          </a:p>
          <a:p>
            <a:pPr indent="609600" algn="just">
              <a:lnSpc>
                <a:spcPct val="150000"/>
              </a:lnSpc>
              <a:extLst>
                <a:ext uri="{35155182-B16C-46BC-9424-99874614C6A1}">
                  <wpsdc:indentchars xmlns:wpsdc="http://www.wps.cn/officeDocument/2017/drawingmlCustomData" val="200" checksum="4158780845"/>
                </a:ext>
              </a:extLst>
            </a:pPr>
            <a:r>
              <a:rPr lang="zh-CN" altLang="en-US" sz="2400"/>
              <a:t>关于</a:t>
            </a:r>
            <a:r>
              <a:rPr lang="zh-CN" altLang="en-US" sz="2400" b="1">
                <a:solidFill>
                  <a:srgbClr val="0000FF"/>
                </a:solidFill>
              </a:rPr>
              <a:t>是否包含某些因素</a:t>
            </a:r>
            <a:r>
              <a:rPr lang="zh-CN" altLang="en-US" sz="2400"/>
              <a:t>的假设;</a:t>
            </a:r>
            <a:endParaRPr lang="zh-CN" altLang="en-US" sz="2400"/>
          </a:p>
          <a:p>
            <a:pPr indent="609600" algn="just">
              <a:lnSpc>
                <a:spcPct val="150000"/>
              </a:lnSpc>
              <a:extLst>
                <a:ext uri="{35155182-B16C-46BC-9424-99874614C6A1}">
                  <wpsdc:indentchars xmlns:wpsdc="http://www.wps.cn/officeDocument/2017/drawingmlCustomData" val="200" checksum="4158780845"/>
                </a:ext>
              </a:extLst>
            </a:pPr>
            <a:r>
              <a:rPr lang="zh-CN" altLang="en-US" sz="2400"/>
              <a:t>关于</a:t>
            </a:r>
            <a:r>
              <a:rPr lang="zh-CN" altLang="en-US" sz="2400" b="1">
                <a:solidFill>
                  <a:srgbClr val="0000FF"/>
                </a:solidFill>
              </a:rPr>
              <a:t>条件相对强弱的</a:t>
            </a:r>
            <a:r>
              <a:rPr lang="zh-CN" altLang="en-US" sz="2400"/>
              <a:t>假设;</a:t>
            </a:r>
            <a:endParaRPr lang="zh-CN" altLang="en-US" sz="2400"/>
          </a:p>
          <a:p>
            <a:pPr indent="609600" algn="just">
              <a:lnSpc>
                <a:spcPct val="150000"/>
              </a:lnSpc>
              <a:extLst>
                <a:ext uri="{35155182-B16C-46BC-9424-99874614C6A1}">
                  <wpsdc:indentchars xmlns:wpsdc="http://www.wps.cn/officeDocument/2017/drawingmlCustomData" val="200" checksum="4158780845"/>
                </a:ext>
              </a:extLst>
            </a:pPr>
            <a:r>
              <a:rPr lang="zh-CN" altLang="en-US" sz="2400"/>
              <a:t>关于</a:t>
            </a:r>
            <a:r>
              <a:rPr lang="zh-CN" altLang="en-US" sz="2400" b="1">
                <a:solidFill>
                  <a:srgbClr val="0000FF"/>
                </a:solidFill>
              </a:rPr>
              <a:t>各因素影响相对大小</a:t>
            </a:r>
            <a:r>
              <a:rPr lang="zh-CN" altLang="en-US" sz="2400"/>
              <a:t>的假设;</a:t>
            </a:r>
            <a:endParaRPr lang="zh-CN" altLang="en-US" sz="2400"/>
          </a:p>
          <a:p>
            <a:pPr indent="609600" algn="just">
              <a:lnSpc>
                <a:spcPct val="150000"/>
              </a:lnSpc>
              <a:extLst>
                <a:ext uri="{35155182-B16C-46BC-9424-99874614C6A1}">
                  <wpsdc:indentchars xmlns:wpsdc="http://www.wps.cn/officeDocument/2017/drawingmlCustomData" val="200" checksum="4158780845"/>
                </a:ext>
              </a:extLst>
            </a:pPr>
            <a:r>
              <a:rPr lang="zh-CN" altLang="en-US" sz="2400"/>
              <a:t>关于</a:t>
            </a:r>
            <a:r>
              <a:rPr lang="zh-CN" altLang="en-US" sz="2400" b="1">
                <a:solidFill>
                  <a:srgbClr val="0000FF"/>
                </a:solidFill>
              </a:rPr>
              <a:t>模型适用范围</a:t>
            </a:r>
            <a:r>
              <a:rPr lang="zh-CN" altLang="en-US" sz="2400"/>
              <a:t>的假设等。</a:t>
            </a:r>
            <a:endParaRPr lang="zh-CN" altLang="en-US" sz="2400"/>
          </a:p>
          <a:p>
            <a:pPr indent="609600" algn="just">
              <a:lnSpc>
                <a:spcPct val="150000"/>
              </a:lnSpc>
              <a:extLst>
                <a:ext uri="{35155182-B16C-46BC-9424-99874614C6A1}">
                  <wpsdc:indentchars xmlns:wpsdc="http://www.wps.cn/officeDocument/2017/drawingmlCustomData" val="200" checksum="4158780845"/>
                </a:ext>
              </a:extLst>
            </a:pPr>
            <a:r>
              <a:rPr lang="zh-CN" altLang="en-US" sz="2400"/>
              <a:t>注意：</a:t>
            </a:r>
            <a:r>
              <a:rPr lang="zh-CN" altLang="en-US" sz="2400">
                <a:sym typeface="+mn-ea"/>
              </a:rPr>
              <a:t>模</a:t>
            </a:r>
            <a:r>
              <a:rPr lang="zh-CN" altLang="en-US" sz="2400"/>
              <a:t>型假设的</a:t>
            </a:r>
            <a:r>
              <a:rPr lang="zh-CN" altLang="en-US" sz="2400" b="1">
                <a:solidFill>
                  <a:srgbClr val="0000FF"/>
                </a:solidFill>
              </a:rPr>
              <a:t>必要性和合理性</a:t>
            </a:r>
            <a:r>
              <a:rPr lang="zh-CN" altLang="en-US" sz="2400"/>
              <a:t>的分析</a:t>
            </a:r>
            <a:endParaRPr lang="zh-CN" altLang="en-US" sz="2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Text Box 2"/>
          <p:cNvSpPr txBox="1"/>
          <p:nvPr/>
        </p:nvSpPr>
        <p:spPr>
          <a:xfrm>
            <a:off x="827405" y="522605"/>
            <a:ext cx="7633970" cy="583565"/>
          </a:xfrm>
          <a:prstGeom prst="rect">
            <a:avLst/>
          </a:prstGeom>
          <a:noFill/>
          <a:ln w="9525">
            <a:noFill/>
          </a:ln>
        </p:spPr>
        <p:txBody>
          <a:bodyPr wrap="square">
            <a:spAutoFit/>
          </a:bodyPr>
          <a:p>
            <a:pPr eaLnBrk="1" hangingPunct="1">
              <a:spcBef>
                <a:spcPct val="50000"/>
              </a:spcBef>
            </a:pPr>
            <a:r>
              <a:rPr lang="en-US" altLang="zh-CN" sz="3200" b="1" dirty="0">
                <a:solidFill>
                  <a:srgbClr val="FF0000"/>
                </a:solidFill>
                <a:latin typeface="Verdana" panose="020B0604030504040204" pitchFamily="34" charset="0"/>
              </a:rPr>
              <a:t>4.2 </a:t>
            </a:r>
            <a:r>
              <a:rPr lang="zh-CN" altLang="en-US" sz="3200" b="1" dirty="0">
                <a:solidFill>
                  <a:srgbClr val="FF0000"/>
                </a:solidFill>
                <a:latin typeface="Arial" panose="020B0604020202020204" pitchFamily="34" charset="0"/>
                <a:sym typeface="+mn-ea"/>
              </a:rPr>
              <a:t>正文</a:t>
            </a:r>
            <a:r>
              <a:rPr lang="zh-CN" altLang="en-US" sz="3200" b="1" dirty="0">
                <a:solidFill>
                  <a:srgbClr val="FF0000"/>
                </a:solidFill>
                <a:latin typeface="Arial" panose="020B0604020202020204" pitchFamily="34" charset="0"/>
                <a:sym typeface="+mn-ea"/>
              </a:rPr>
              <a:t>二：</a:t>
            </a:r>
            <a:r>
              <a:rPr lang="zh-CN" altLang="en-US" sz="3200" b="1" dirty="0">
                <a:solidFill>
                  <a:srgbClr val="FF0000"/>
                </a:solidFill>
                <a:latin typeface="Arial" panose="020B0604020202020204" pitchFamily="34" charset="0"/>
                <a:sym typeface="+mn-ea"/>
              </a:rPr>
              <a:t>模型假设与符号说明</a:t>
            </a:r>
            <a:r>
              <a:rPr lang="zh-CN" altLang="en-US" sz="3200" b="1" dirty="0">
                <a:solidFill>
                  <a:srgbClr val="FF0000"/>
                </a:solidFill>
                <a:latin typeface="Arial" panose="020B0604020202020204" pitchFamily="34" charset="0"/>
              </a:rPr>
              <a:t> </a:t>
            </a:r>
            <a:endParaRPr lang="zh-CN" altLang="en-US" sz="2400" b="1" dirty="0">
              <a:latin typeface="Verdana" panose="020B0604030504040204" pitchFamily="34" charset="0"/>
            </a:endParaRPr>
          </a:p>
        </p:txBody>
      </p:sp>
      <p:sp>
        <p:nvSpPr>
          <p:cNvPr id="12" name="文本框 11"/>
          <p:cNvSpPr txBox="1"/>
          <p:nvPr/>
        </p:nvSpPr>
        <p:spPr>
          <a:xfrm>
            <a:off x="188595" y="1628775"/>
            <a:ext cx="8668385" cy="3969385"/>
          </a:xfrm>
          <a:prstGeom prst="rect">
            <a:avLst/>
          </a:prstGeom>
          <a:noFill/>
        </p:spPr>
        <p:txBody>
          <a:bodyPr wrap="square" rtlCol="0" anchor="t">
            <a:spAutoFit/>
          </a:bodyPr>
          <a:p>
            <a:pPr indent="609600" algn="just">
              <a:lnSpc>
                <a:spcPct val="150000"/>
              </a:lnSpc>
              <a:extLst>
                <a:ext uri="{35155182-B16C-46BC-9424-99874614C6A1}">
                  <wpsdc:indentchars xmlns:wpsdc="http://www.wps.cn/officeDocument/2017/drawingmlCustomData" val="200" checksum="4158780845"/>
                </a:ext>
              </a:extLst>
            </a:pPr>
            <a:r>
              <a:rPr lang="zh-CN" altLang="en-US" sz="2400"/>
              <a:t>要特别强调</a:t>
            </a:r>
            <a:r>
              <a:rPr lang="zh-CN" altLang="en-US" sz="2400" b="1">
                <a:solidFill>
                  <a:srgbClr val="0000FF"/>
                </a:solidFill>
              </a:rPr>
              <a:t>在建模过程中所用的假设,而且正文中都要有引用。</a:t>
            </a:r>
            <a:endParaRPr lang="zh-CN" altLang="en-US" sz="2400" b="1">
              <a:solidFill>
                <a:srgbClr val="0000FF"/>
              </a:solidFill>
            </a:endParaRPr>
          </a:p>
          <a:p>
            <a:pPr indent="609600" algn="just">
              <a:lnSpc>
                <a:spcPct val="150000"/>
              </a:lnSpc>
              <a:extLst>
                <a:ext uri="{35155182-B16C-46BC-9424-99874614C6A1}">
                  <wpsdc:indentchars xmlns:wpsdc="http://www.wps.cn/officeDocument/2017/drawingmlCustomData" val="200" checksum="4158780845"/>
                </a:ext>
              </a:extLst>
            </a:pPr>
            <a:r>
              <a:rPr lang="zh-CN" altLang="en-US" sz="2400"/>
              <a:t>关于</a:t>
            </a:r>
            <a:r>
              <a:rPr lang="zh-CN" altLang="en-US" sz="2400" b="1">
                <a:solidFill>
                  <a:srgbClr val="0000FF"/>
                </a:solidFill>
              </a:rPr>
              <a:t>是否包含某些因素</a:t>
            </a:r>
            <a:r>
              <a:rPr lang="zh-CN" altLang="en-US" sz="2400"/>
              <a:t>的假设;</a:t>
            </a:r>
            <a:endParaRPr lang="zh-CN" altLang="en-US" sz="2400"/>
          </a:p>
          <a:p>
            <a:pPr indent="609600" algn="just">
              <a:lnSpc>
                <a:spcPct val="150000"/>
              </a:lnSpc>
              <a:extLst>
                <a:ext uri="{35155182-B16C-46BC-9424-99874614C6A1}">
                  <wpsdc:indentchars xmlns:wpsdc="http://www.wps.cn/officeDocument/2017/drawingmlCustomData" val="200" checksum="4158780845"/>
                </a:ext>
              </a:extLst>
            </a:pPr>
            <a:r>
              <a:rPr lang="zh-CN" altLang="en-US" sz="2400"/>
              <a:t>关于</a:t>
            </a:r>
            <a:r>
              <a:rPr lang="zh-CN" altLang="en-US" sz="2400" b="1">
                <a:solidFill>
                  <a:srgbClr val="0000FF"/>
                </a:solidFill>
              </a:rPr>
              <a:t>条件相对强弱的</a:t>
            </a:r>
            <a:r>
              <a:rPr lang="zh-CN" altLang="en-US" sz="2400"/>
              <a:t>假设;</a:t>
            </a:r>
            <a:endParaRPr lang="zh-CN" altLang="en-US" sz="2400"/>
          </a:p>
          <a:p>
            <a:pPr indent="609600" algn="just">
              <a:lnSpc>
                <a:spcPct val="150000"/>
              </a:lnSpc>
              <a:extLst>
                <a:ext uri="{35155182-B16C-46BC-9424-99874614C6A1}">
                  <wpsdc:indentchars xmlns:wpsdc="http://www.wps.cn/officeDocument/2017/drawingmlCustomData" val="200" checksum="4158780845"/>
                </a:ext>
              </a:extLst>
            </a:pPr>
            <a:r>
              <a:rPr lang="zh-CN" altLang="en-US" sz="2400"/>
              <a:t>关于</a:t>
            </a:r>
            <a:r>
              <a:rPr lang="zh-CN" altLang="en-US" sz="2400" b="1">
                <a:solidFill>
                  <a:srgbClr val="0000FF"/>
                </a:solidFill>
              </a:rPr>
              <a:t>各因素影响相对大小</a:t>
            </a:r>
            <a:r>
              <a:rPr lang="zh-CN" altLang="en-US" sz="2400"/>
              <a:t>的假设;</a:t>
            </a:r>
            <a:endParaRPr lang="zh-CN" altLang="en-US" sz="2400"/>
          </a:p>
          <a:p>
            <a:pPr indent="609600" algn="just">
              <a:lnSpc>
                <a:spcPct val="150000"/>
              </a:lnSpc>
              <a:extLst>
                <a:ext uri="{35155182-B16C-46BC-9424-99874614C6A1}">
                  <wpsdc:indentchars xmlns:wpsdc="http://www.wps.cn/officeDocument/2017/drawingmlCustomData" val="200" checksum="4158780845"/>
                </a:ext>
              </a:extLst>
            </a:pPr>
            <a:r>
              <a:rPr lang="zh-CN" altLang="en-US" sz="2400"/>
              <a:t>关于</a:t>
            </a:r>
            <a:r>
              <a:rPr lang="zh-CN" altLang="en-US" sz="2400" b="1">
                <a:solidFill>
                  <a:srgbClr val="0000FF"/>
                </a:solidFill>
              </a:rPr>
              <a:t>模型适用范围</a:t>
            </a:r>
            <a:r>
              <a:rPr lang="zh-CN" altLang="en-US" sz="2400"/>
              <a:t>的假设等。</a:t>
            </a:r>
            <a:endParaRPr lang="zh-CN" altLang="en-US" sz="2400"/>
          </a:p>
          <a:p>
            <a:pPr indent="609600" algn="just">
              <a:lnSpc>
                <a:spcPct val="150000"/>
              </a:lnSpc>
              <a:extLst>
                <a:ext uri="{35155182-B16C-46BC-9424-99874614C6A1}">
                  <wpsdc:indentchars xmlns:wpsdc="http://www.wps.cn/officeDocument/2017/drawingmlCustomData" val="200" checksum="4158780845"/>
                </a:ext>
              </a:extLst>
            </a:pPr>
            <a:r>
              <a:rPr lang="zh-CN" altLang="en-US" sz="2400"/>
              <a:t>注意：</a:t>
            </a:r>
            <a:r>
              <a:rPr lang="zh-CN" altLang="en-US" sz="2400">
                <a:sym typeface="+mn-ea"/>
              </a:rPr>
              <a:t>模</a:t>
            </a:r>
            <a:r>
              <a:rPr lang="zh-CN" altLang="en-US" sz="2400"/>
              <a:t>型假设的</a:t>
            </a:r>
            <a:r>
              <a:rPr lang="zh-CN" altLang="en-US" sz="2400" b="1">
                <a:solidFill>
                  <a:srgbClr val="0000FF"/>
                </a:solidFill>
              </a:rPr>
              <a:t>必要性和合理性</a:t>
            </a:r>
            <a:r>
              <a:rPr lang="zh-CN" altLang="en-US" sz="2400"/>
              <a:t>的分析</a:t>
            </a:r>
            <a:endParaRPr lang="zh-CN" altLang="en-US" sz="2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Text Box 2"/>
          <p:cNvSpPr txBox="1"/>
          <p:nvPr/>
        </p:nvSpPr>
        <p:spPr>
          <a:xfrm>
            <a:off x="827405" y="522605"/>
            <a:ext cx="7633970" cy="583565"/>
          </a:xfrm>
          <a:prstGeom prst="rect">
            <a:avLst/>
          </a:prstGeom>
          <a:noFill/>
          <a:ln w="9525">
            <a:noFill/>
          </a:ln>
        </p:spPr>
        <p:txBody>
          <a:bodyPr wrap="square">
            <a:spAutoFit/>
          </a:bodyPr>
          <a:p>
            <a:pPr eaLnBrk="1" hangingPunct="1">
              <a:spcBef>
                <a:spcPct val="50000"/>
              </a:spcBef>
            </a:pPr>
            <a:r>
              <a:rPr lang="en-US" altLang="zh-CN" sz="3200" b="1" dirty="0">
                <a:solidFill>
                  <a:srgbClr val="FF0000"/>
                </a:solidFill>
                <a:latin typeface="Verdana" panose="020B0604030504040204" pitchFamily="34" charset="0"/>
              </a:rPr>
              <a:t>4.2 </a:t>
            </a:r>
            <a:r>
              <a:rPr lang="zh-CN" altLang="en-US" sz="3200" b="1" dirty="0">
                <a:solidFill>
                  <a:srgbClr val="FF0000"/>
                </a:solidFill>
                <a:latin typeface="Arial" panose="020B0604020202020204" pitchFamily="34" charset="0"/>
                <a:sym typeface="+mn-ea"/>
              </a:rPr>
              <a:t>正文</a:t>
            </a:r>
            <a:r>
              <a:rPr lang="zh-CN" altLang="en-US" sz="3200" b="1" dirty="0">
                <a:solidFill>
                  <a:srgbClr val="FF0000"/>
                </a:solidFill>
                <a:latin typeface="Arial" panose="020B0604020202020204" pitchFamily="34" charset="0"/>
                <a:sym typeface="+mn-ea"/>
              </a:rPr>
              <a:t>二：</a:t>
            </a:r>
            <a:r>
              <a:rPr lang="zh-CN" altLang="en-US" sz="3200" b="1" dirty="0">
                <a:solidFill>
                  <a:srgbClr val="FF0000"/>
                </a:solidFill>
                <a:latin typeface="Arial" panose="020B0604020202020204" pitchFamily="34" charset="0"/>
                <a:sym typeface="+mn-ea"/>
              </a:rPr>
              <a:t>模型假设与符号说明</a:t>
            </a:r>
            <a:r>
              <a:rPr lang="zh-CN" altLang="en-US" sz="3200" b="1" dirty="0">
                <a:solidFill>
                  <a:srgbClr val="FF0000"/>
                </a:solidFill>
                <a:latin typeface="Arial" panose="020B0604020202020204" pitchFamily="34" charset="0"/>
              </a:rPr>
              <a:t> </a:t>
            </a:r>
            <a:endParaRPr lang="zh-CN" altLang="en-US" sz="2400" b="1" dirty="0">
              <a:latin typeface="Verdana" panose="020B0604030504040204" pitchFamily="34" charset="0"/>
            </a:endParaRPr>
          </a:p>
        </p:txBody>
      </p:sp>
      <p:sp>
        <p:nvSpPr>
          <p:cNvPr id="12" name="文本框 11"/>
          <p:cNvSpPr txBox="1"/>
          <p:nvPr/>
        </p:nvSpPr>
        <p:spPr>
          <a:xfrm>
            <a:off x="188595" y="1628775"/>
            <a:ext cx="8668385" cy="2861310"/>
          </a:xfrm>
          <a:prstGeom prst="rect">
            <a:avLst/>
          </a:prstGeom>
          <a:noFill/>
        </p:spPr>
        <p:txBody>
          <a:bodyPr wrap="square" rtlCol="0" anchor="t">
            <a:spAutoFit/>
          </a:bodyPr>
          <a:p>
            <a:pPr indent="609600" algn="just">
              <a:lnSpc>
                <a:spcPct val="150000"/>
              </a:lnSpc>
              <a:extLst>
                <a:ext uri="{35155182-B16C-46BC-9424-99874614C6A1}">
                  <wpsdc:indentchars xmlns:wpsdc="http://www.wps.cn/officeDocument/2017/drawingmlCustomData" val="200" checksum="4158780845"/>
                </a:ext>
              </a:extLst>
            </a:pPr>
            <a:r>
              <a:rPr lang="zh-CN" altLang="en-US" sz="2400" b="1">
                <a:solidFill>
                  <a:srgbClr val="0000FF"/>
                </a:solidFill>
              </a:rPr>
              <a:t>符号说明:</a:t>
            </a:r>
            <a:r>
              <a:rPr lang="zh-CN" altLang="en-US" sz="2400"/>
              <a:t>为了方便评委评阅,通常是将在正文中常用符号集中列出,并对其含义进行详细的说明,个别符号可在第一次出现时说明。</a:t>
            </a:r>
            <a:endParaRPr lang="zh-CN" altLang="en-US" sz="2400"/>
          </a:p>
          <a:p>
            <a:pPr indent="609600" algn="just">
              <a:lnSpc>
                <a:spcPct val="150000"/>
              </a:lnSpc>
              <a:extLst>
                <a:ext uri="{35155182-B16C-46BC-9424-99874614C6A1}">
                  <wpsdc:indentchars xmlns:wpsdc="http://www.wps.cn/officeDocument/2017/drawingmlCustomData" val="200" checksum="4158780845"/>
                </a:ext>
              </a:extLst>
            </a:pPr>
            <a:r>
              <a:rPr lang="zh-CN" altLang="en-US" sz="2400"/>
              <a:t>注意：</a:t>
            </a:r>
            <a:r>
              <a:rPr lang="zh-CN" altLang="en-US" sz="2400" b="1">
                <a:solidFill>
                  <a:srgbClr val="0000FF"/>
                </a:solidFill>
              </a:rPr>
              <a:t>符号的使用宜简,不宜繁,兼顾习惯直观</a:t>
            </a:r>
            <a:r>
              <a:rPr lang="zh-CN" altLang="en-US" sz="2400"/>
              <a:t>。尽量用单字母,不要用复杂且易混淆的字词。</a:t>
            </a:r>
            <a:endParaRPr lang="zh-CN" altLang="en-US" sz="2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Text Box 2"/>
          <p:cNvSpPr txBox="1"/>
          <p:nvPr/>
        </p:nvSpPr>
        <p:spPr>
          <a:xfrm>
            <a:off x="827405" y="522605"/>
            <a:ext cx="7633970" cy="583565"/>
          </a:xfrm>
          <a:prstGeom prst="rect">
            <a:avLst/>
          </a:prstGeom>
          <a:noFill/>
          <a:ln w="9525">
            <a:noFill/>
          </a:ln>
        </p:spPr>
        <p:txBody>
          <a:bodyPr wrap="square">
            <a:spAutoFit/>
          </a:bodyPr>
          <a:p>
            <a:pPr eaLnBrk="1" hangingPunct="1">
              <a:spcBef>
                <a:spcPct val="50000"/>
              </a:spcBef>
            </a:pPr>
            <a:r>
              <a:rPr lang="en-US" altLang="zh-CN" sz="3200" b="1" dirty="0">
                <a:solidFill>
                  <a:srgbClr val="FF0000"/>
                </a:solidFill>
                <a:latin typeface="Verdana" panose="020B0604030504040204" pitchFamily="34" charset="0"/>
              </a:rPr>
              <a:t>4.3 </a:t>
            </a:r>
            <a:r>
              <a:rPr lang="zh-CN" altLang="en-US" sz="3200" b="1" dirty="0">
                <a:solidFill>
                  <a:srgbClr val="FF0000"/>
                </a:solidFill>
                <a:latin typeface="Arial" panose="020B0604020202020204" pitchFamily="34" charset="0"/>
                <a:sym typeface="+mn-ea"/>
              </a:rPr>
              <a:t>正文三：</a:t>
            </a:r>
            <a:r>
              <a:rPr lang="zh-CN" altLang="en-US" sz="3200" b="1" dirty="0">
                <a:solidFill>
                  <a:srgbClr val="FF0000"/>
                </a:solidFill>
                <a:latin typeface="Arial" panose="020B0604020202020204" pitchFamily="34" charset="0"/>
                <a:sym typeface="+mn-ea"/>
              </a:rPr>
              <a:t>模型的建立与求解</a:t>
            </a:r>
            <a:r>
              <a:rPr lang="zh-CN" altLang="en-US" sz="3200" b="1" dirty="0">
                <a:solidFill>
                  <a:srgbClr val="FF0000"/>
                </a:solidFill>
                <a:latin typeface="Arial" panose="020B0604020202020204" pitchFamily="34" charset="0"/>
              </a:rPr>
              <a:t> </a:t>
            </a:r>
            <a:endParaRPr lang="zh-CN" altLang="en-US" sz="2400" b="1" dirty="0">
              <a:latin typeface="Verdana" panose="020B0604030504040204" pitchFamily="34" charset="0"/>
            </a:endParaRPr>
          </a:p>
        </p:txBody>
      </p:sp>
      <p:sp>
        <p:nvSpPr>
          <p:cNvPr id="12" name="文本框 11"/>
          <p:cNvSpPr txBox="1"/>
          <p:nvPr/>
        </p:nvSpPr>
        <p:spPr>
          <a:xfrm>
            <a:off x="386080" y="981075"/>
            <a:ext cx="8470900" cy="3969385"/>
          </a:xfrm>
          <a:prstGeom prst="rect">
            <a:avLst/>
          </a:prstGeom>
          <a:noFill/>
        </p:spPr>
        <p:txBody>
          <a:bodyPr wrap="square" rtlCol="0" anchor="t">
            <a:spAutoFit/>
          </a:bodyPr>
          <a:p>
            <a:pPr indent="609600" algn="just">
              <a:lnSpc>
                <a:spcPct val="150000"/>
              </a:lnSpc>
              <a:extLst>
                <a:ext uri="{35155182-B16C-46BC-9424-99874614C6A1}">
                  <wpsdc:indentchars xmlns:wpsdc="http://www.wps.cn/officeDocument/2017/drawingmlCustomData" val="200" checksum="4158780845"/>
                </a:ext>
              </a:extLst>
            </a:pPr>
            <a:r>
              <a:rPr lang="zh-CN" altLang="en-US" sz="2400" b="1">
                <a:solidFill>
                  <a:srgbClr val="0000FF"/>
                </a:solidFill>
              </a:rPr>
              <a:t>模型建立与求解是竞赛论文的核心内容。</a:t>
            </a:r>
            <a:endParaRPr lang="zh-CN" altLang="en-US" sz="2400" b="1">
              <a:solidFill>
                <a:srgbClr val="0000FF"/>
              </a:solidFill>
            </a:endParaRPr>
          </a:p>
          <a:p>
            <a:pPr indent="609600" algn="just">
              <a:lnSpc>
                <a:spcPct val="150000"/>
              </a:lnSpc>
              <a:extLst>
                <a:ext uri="{35155182-B16C-46BC-9424-99874614C6A1}">
                  <wpsdc:indentchars xmlns:wpsdc="http://www.wps.cn/officeDocument/2017/drawingmlCustomData" val="200" checksum="4158780845"/>
                </a:ext>
              </a:extLst>
            </a:pPr>
            <a:r>
              <a:rPr lang="zh-CN" altLang="en-US" sz="2400"/>
              <a:t>针对问题,将所有的有效工作和创造性成果都要充分、清晰、准确地展现出来。</a:t>
            </a:r>
            <a:endParaRPr lang="zh-CN" altLang="en-US" sz="2400"/>
          </a:p>
          <a:p>
            <a:pPr indent="609600" algn="just">
              <a:lnSpc>
                <a:spcPct val="150000"/>
              </a:lnSpc>
              <a:extLst>
                <a:ext uri="{35155182-B16C-46BC-9424-99874614C6A1}">
                  <wpsdc:indentchars xmlns:wpsdc="http://www.wps.cn/officeDocument/2017/drawingmlCustomData" val="200" checksum="4158780845"/>
                </a:ext>
              </a:extLst>
            </a:pPr>
            <a:r>
              <a:rPr lang="zh-CN" altLang="en-US" sz="2400"/>
              <a:t>要求内容充实、重点突出、论据充分、论证有力、主题明确、格式规范、层次分明、系统完整、表述严密。</a:t>
            </a:r>
            <a:endParaRPr lang="zh-CN" altLang="en-US" sz="2400"/>
          </a:p>
          <a:p>
            <a:pPr indent="609600" algn="just">
              <a:lnSpc>
                <a:spcPct val="150000"/>
              </a:lnSpc>
              <a:extLst>
                <a:ext uri="{35155182-B16C-46BC-9424-99874614C6A1}">
                  <wpsdc:indentchars xmlns:wpsdc="http://www.wps.cn/officeDocument/2017/drawingmlCustomData" val="200" checksum="4158780845"/>
                </a:ext>
              </a:extLst>
            </a:pPr>
            <a:r>
              <a:rPr lang="zh-CN" altLang="en-US" sz="2400"/>
              <a:t>依据要解决的问题或模型,通过大小标题分为若干个逻辑段落。</a:t>
            </a:r>
            <a:endParaRPr lang="zh-CN" altLang="en-US" sz="24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2754" name="Text Box 2"/>
          <p:cNvSpPr txBox="1"/>
          <p:nvPr/>
        </p:nvSpPr>
        <p:spPr>
          <a:xfrm>
            <a:off x="684213" y="981075"/>
            <a:ext cx="5040312" cy="460375"/>
          </a:xfrm>
          <a:prstGeom prst="rect">
            <a:avLst/>
          </a:prstGeom>
          <a:noFill/>
          <a:ln w="9525">
            <a:noFill/>
          </a:ln>
        </p:spPr>
        <p:txBody>
          <a:bodyPr>
            <a:spAutoFit/>
          </a:bodyPr>
          <a:p>
            <a:pPr eaLnBrk="1" hangingPunct="1">
              <a:spcBef>
                <a:spcPct val="50000"/>
              </a:spcBef>
            </a:pPr>
            <a:r>
              <a:rPr lang="zh-CN" altLang="en-US" sz="2400" dirty="0">
                <a:solidFill>
                  <a:srgbClr val="0000FF"/>
                </a:solidFill>
                <a:latin typeface="Verdana" panose="020B0604030504040204" pitchFamily="34" charset="0"/>
              </a:rPr>
              <a:t>模型建立和求解</a:t>
            </a:r>
            <a:r>
              <a:rPr lang="zh-CN" altLang="en-US" sz="2400" b="1" dirty="0">
                <a:latin typeface="Verdana" panose="020B0604030504040204" pitchFamily="34" charset="0"/>
              </a:rPr>
              <a:t> </a:t>
            </a:r>
            <a:endParaRPr lang="zh-CN" altLang="en-US" sz="2400" b="1" dirty="0">
              <a:latin typeface="Verdana" panose="020B0604030504040204" pitchFamily="34" charset="0"/>
            </a:endParaRPr>
          </a:p>
        </p:txBody>
      </p:sp>
      <p:sp>
        <p:nvSpPr>
          <p:cNvPr id="52227" name="Text Box 3"/>
          <p:cNvSpPr txBox="1"/>
          <p:nvPr/>
        </p:nvSpPr>
        <p:spPr>
          <a:xfrm>
            <a:off x="611188" y="2187575"/>
            <a:ext cx="7775575" cy="3473450"/>
          </a:xfrm>
          <a:prstGeom prst="rect">
            <a:avLst/>
          </a:prstGeom>
          <a:noFill/>
          <a:ln w="9525">
            <a:noFill/>
          </a:ln>
        </p:spPr>
        <p:txBody>
          <a:bodyPr>
            <a:spAutoFit/>
          </a:bodyPr>
          <a:p>
            <a:pPr marL="274955" indent="-274955" eaLnBrk="1" hangingPunct="1">
              <a:lnSpc>
                <a:spcPct val="130000"/>
              </a:lnSpc>
              <a:spcBef>
                <a:spcPct val="50000"/>
              </a:spcBef>
              <a:buClr>
                <a:srgbClr val="FF0000"/>
              </a:buClr>
              <a:buFont typeface="Wingdings" panose="05000000000000000000" pitchFamily="2" charset="2"/>
              <a:buChar char="Ø"/>
            </a:pPr>
            <a:r>
              <a:rPr lang="zh-CN" altLang="en-US" sz="2200" b="1" dirty="0">
                <a:latin typeface="Verdana" panose="020B0604030504040204" pitchFamily="34" charset="0"/>
              </a:rPr>
              <a:t>理论模型论文，一般从提出假设，建立自己的模型出发，然后从基本的物理方程出发来推导出自己模型的数学公式，最后进行求解。</a:t>
            </a:r>
            <a:endParaRPr lang="zh-CN" altLang="en-US" sz="2200" b="1" dirty="0">
              <a:latin typeface="Verdana" panose="020B0604030504040204" pitchFamily="34" charset="0"/>
            </a:endParaRPr>
          </a:p>
          <a:p>
            <a:pPr marL="274955" indent="-274955" eaLnBrk="1" hangingPunct="1">
              <a:lnSpc>
                <a:spcPct val="130000"/>
              </a:lnSpc>
              <a:spcBef>
                <a:spcPct val="50000"/>
              </a:spcBef>
              <a:buClr>
                <a:srgbClr val="FF0000"/>
              </a:buClr>
              <a:buFont typeface="Wingdings" panose="05000000000000000000" pitchFamily="2" charset="2"/>
              <a:buChar char="Ø"/>
            </a:pPr>
            <a:r>
              <a:rPr lang="zh-CN" altLang="en-US" sz="2200" b="1" dirty="0">
                <a:solidFill>
                  <a:srgbClr val="0000FF"/>
                </a:solidFill>
                <a:latin typeface="Verdana" panose="020B0604030504040204" pitchFamily="34" charset="0"/>
              </a:rPr>
              <a:t>应注意区别哪些是已知的（前人已有的），哪些是作者首次提出来的，哪些是经过作者改进的，须交待清楚。</a:t>
            </a:r>
            <a:endParaRPr lang="zh-CN" altLang="en-US" sz="2200" b="1" dirty="0">
              <a:solidFill>
                <a:srgbClr val="0000FF"/>
              </a:solidFill>
              <a:latin typeface="Verdana" panose="020B0604030504040204" pitchFamily="34" charset="0"/>
            </a:endParaRPr>
          </a:p>
          <a:p>
            <a:pPr marL="274955" indent="-274955" eaLnBrk="1" hangingPunct="1">
              <a:lnSpc>
                <a:spcPct val="130000"/>
              </a:lnSpc>
              <a:spcBef>
                <a:spcPct val="50000"/>
              </a:spcBef>
              <a:buClr>
                <a:srgbClr val="FF0000"/>
              </a:buClr>
              <a:buFont typeface="Wingdings" panose="05000000000000000000" pitchFamily="2" charset="2"/>
              <a:buChar char="Ø"/>
            </a:pPr>
            <a:r>
              <a:rPr lang="zh-CN" altLang="en-US" sz="2200" b="1" dirty="0">
                <a:latin typeface="Verdana" panose="020B0604030504040204" pitchFamily="34" charset="0"/>
              </a:rPr>
              <a:t>建立模型的</a:t>
            </a:r>
            <a:r>
              <a:rPr lang="zh-CN" altLang="en-US" sz="2200" b="1" dirty="0">
                <a:solidFill>
                  <a:srgbClr val="0000FF"/>
                </a:solidFill>
                <a:latin typeface="Verdana" panose="020B0604030504040204" pitchFamily="34" charset="0"/>
              </a:rPr>
              <a:t>假设一定要交代清楚</a:t>
            </a:r>
            <a:r>
              <a:rPr lang="zh-CN" altLang="en-US" sz="2200" b="1" dirty="0">
                <a:latin typeface="Verdana" panose="020B0604030504040204" pitchFamily="34" charset="0"/>
              </a:rPr>
              <a:t>，因为所有的模型都是建立在一定假设的条件之上，离开这些假设，模型就不成立。</a:t>
            </a:r>
            <a:endParaRPr lang="zh-CN" altLang="en-US" sz="2200" b="1" dirty="0">
              <a:latin typeface="Verdana" panose="020B0604030504040204" pitchFamily="34" charset="0"/>
            </a:endParaRPr>
          </a:p>
        </p:txBody>
      </p:sp>
      <p:sp>
        <p:nvSpPr>
          <p:cNvPr id="195586" name="Text Box 2"/>
          <p:cNvSpPr txBox="1"/>
          <p:nvPr/>
        </p:nvSpPr>
        <p:spPr>
          <a:xfrm>
            <a:off x="827405" y="235585"/>
            <a:ext cx="7633970" cy="583565"/>
          </a:xfrm>
          <a:prstGeom prst="rect">
            <a:avLst/>
          </a:prstGeom>
          <a:noFill/>
          <a:ln w="9525">
            <a:noFill/>
          </a:ln>
        </p:spPr>
        <p:txBody>
          <a:bodyPr wrap="square">
            <a:spAutoFit/>
          </a:bodyPr>
          <a:p>
            <a:pPr eaLnBrk="1" hangingPunct="1">
              <a:spcBef>
                <a:spcPct val="50000"/>
              </a:spcBef>
            </a:pPr>
            <a:r>
              <a:rPr lang="en-US" altLang="zh-CN" sz="3200" b="1" dirty="0">
                <a:solidFill>
                  <a:srgbClr val="FF0000"/>
                </a:solidFill>
                <a:latin typeface="Verdana" panose="020B0604030504040204" pitchFamily="34" charset="0"/>
              </a:rPr>
              <a:t>4.3 </a:t>
            </a:r>
            <a:r>
              <a:rPr lang="zh-CN" altLang="en-US" sz="3200" b="1" dirty="0">
                <a:solidFill>
                  <a:srgbClr val="FF0000"/>
                </a:solidFill>
                <a:latin typeface="Arial" panose="020B0604020202020204" pitchFamily="34" charset="0"/>
                <a:sym typeface="+mn-ea"/>
              </a:rPr>
              <a:t>正文三：</a:t>
            </a:r>
            <a:r>
              <a:rPr lang="zh-CN" altLang="en-US" sz="3200" b="1" dirty="0">
                <a:solidFill>
                  <a:srgbClr val="FF0000"/>
                </a:solidFill>
                <a:latin typeface="Arial" panose="020B0604020202020204" pitchFamily="34" charset="0"/>
                <a:sym typeface="+mn-ea"/>
              </a:rPr>
              <a:t>模型的建立与求解</a:t>
            </a:r>
            <a:r>
              <a:rPr lang="zh-CN" altLang="en-US" sz="3200" b="1" dirty="0">
                <a:solidFill>
                  <a:srgbClr val="FF0000"/>
                </a:solidFill>
                <a:latin typeface="Arial" panose="020B0604020202020204" pitchFamily="34" charset="0"/>
              </a:rPr>
              <a:t> </a:t>
            </a:r>
            <a:endParaRPr lang="zh-CN" altLang="en-US" sz="24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52227">
                                            <p:txEl>
                                              <p:charRg st="0" end="59"/>
                                            </p:txEl>
                                          </p:spTgt>
                                        </p:tgtEl>
                                        <p:attrNameLst>
                                          <p:attrName>style.visibility</p:attrName>
                                        </p:attrNameLst>
                                      </p:cBhvr>
                                      <p:to>
                                        <p:strVal val="visible"/>
                                      </p:to>
                                    </p:set>
                                    <p:animEffect transition="in" filter="strips(downRight)">
                                      <p:cBhvr>
                                        <p:cTn id="7" dur="500"/>
                                        <p:tgtEl>
                                          <p:spTgt spid="52227">
                                            <p:txEl>
                                              <p:charRg st="0" end="59"/>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52227">
                                            <p:txEl>
                                              <p:charRg st="59" end="108"/>
                                            </p:txEl>
                                          </p:spTgt>
                                        </p:tgtEl>
                                        <p:attrNameLst>
                                          <p:attrName>style.visibility</p:attrName>
                                        </p:attrNameLst>
                                      </p:cBhvr>
                                      <p:to>
                                        <p:strVal val="visible"/>
                                      </p:to>
                                    </p:set>
                                    <p:animEffect transition="in" filter="strips(downRight)">
                                      <p:cBhvr>
                                        <p:cTn id="11" dur="500"/>
                                        <p:tgtEl>
                                          <p:spTgt spid="52227">
                                            <p:txEl>
                                              <p:charRg st="59" end="108"/>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52227">
                                            <p:txEl>
                                              <p:charRg st="108" end="160"/>
                                            </p:txEl>
                                          </p:spTgt>
                                        </p:tgtEl>
                                        <p:attrNameLst>
                                          <p:attrName>style.visibility</p:attrName>
                                        </p:attrNameLst>
                                      </p:cBhvr>
                                      <p:to>
                                        <p:strVal val="visible"/>
                                      </p:to>
                                    </p:set>
                                    <p:animEffect transition="in" filter="strips(downRight)">
                                      <p:cBhvr>
                                        <p:cTn id="15" dur="500"/>
                                        <p:tgtEl>
                                          <p:spTgt spid="52227">
                                            <p:txEl>
                                              <p:charRg st="108" end="16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Text Box 2"/>
          <p:cNvSpPr txBox="1"/>
          <p:nvPr/>
        </p:nvSpPr>
        <p:spPr>
          <a:xfrm>
            <a:off x="827405" y="522605"/>
            <a:ext cx="7633970" cy="583565"/>
          </a:xfrm>
          <a:prstGeom prst="rect">
            <a:avLst/>
          </a:prstGeom>
          <a:noFill/>
          <a:ln w="9525">
            <a:noFill/>
          </a:ln>
        </p:spPr>
        <p:txBody>
          <a:bodyPr wrap="square">
            <a:spAutoFit/>
          </a:bodyPr>
          <a:p>
            <a:pPr eaLnBrk="1" hangingPunct="1">
              <a:spcBef>
                <a:spcPct val="50000"/>
              </a:spcBef>
            </a:pPr>
            <a:r>
              <a:rPr lang="en-US" altLang="zh-CN" sz="3200" b="1" dirty="0">
                <a:solidFill>
                  <a:srgbClr val="FF0000"/>
                </a:solidFill>
                <a:latin typeface="Verdana" panose="020B0604030504040204" pitchFamily="34" charset="0"/>
              </a:rPr>
              <a:t>4.3 </a:t>
            </a:r>
            <a:r>
              <a:rPr lang="zh-CN" altLang="en-US" sz="3200" b="1" dirty="0">
                <a:solidFill>
                  <a:srgbClr val="FF0000"/>
                </a:solidFill>
                <a:latin typeface="Arial" panose="020B0604020202020204" pitchFamily="34" charset="0"/>
                <a:sym typeface="+mn-ea"/>
              </a:rPr>
              <a:t>正文三：</a:t>
            </a:r>
            <a:r>
              <a:rPr lang="zh-CN" altLang="en-US" sz="3200" b="1" dirty="0">
                <a:solidFill>
                  <a:srgbClr val="FF0000"/>
                </a:solidFill>
                <a:latin typeface="Arial" panose="020B0604020202020204" pitchFamily="34" charset="0"/>
                <a:sym typeface="+mn-ea"/>
              </a:rPr>
              <a:t>模型的建立与求解</a:t>
            </a:r>
            <a:r>
              <a:rPr lang="zh-CN" altLang="en-US" sz="3200" b="1" dirty="0">
                <a:solidFill>
                  <a:srgbClr val="FF0000"/>
                </a:solidFill>
                <a:latin typeface="Arial" panose="020B0604020202020204" pitchFamily="34" charset="0"/>
              </a:rPr>
              <a:t> </a:t>
            </a:r>
            <a:endParaRPr lang="zh-CN" altLang="en-US" sz="2400" b="1" dirty="0">
              <a:latin typeface="Verdana" panose="020B0604030504040204" pitchFamily="34" charset="0"/>
            </a:endParaRPr>
          </a:p>
        </p:txBody>
      </p:sp>
      <p:sp>
        <p:nvSpPr>
          <p:cNvPr id="12" name="文本框 11"/>
          <p:cNvSpPr txBox="1"/>
          <p:nvPr/>
        </p:nvSpPr>
        <p:spPr>
          <a:xfrm>
            <a:off x="467995" y="981710"/>
            <a:ext cx="8470900" cy="3415030"/>
          </a:xfrm>
          <a:prstGeom prst="rect">
            <a:avLst/>
          </a:prstGeom>
          <a:noFill/>
        </p:spPr>
        <p:txBody>
          <a:bodyPr wrap="square" rtlCol="0" anchor="t">
            <a:spAutoFit/>
          </a:bodyPr>
          <a:p>
            <a:pPr indent="609600" algn="just">
              <a:lnSpc>
                <a:spcPct val="150000"/>
              </a:lnSpc>
              <a:extLst>
                <a:ext uri="{35155182-B16C-46BC-9424-99874614C6A1}">
                  <wpsdc:indentchars xmlns:wpsdc="http://www.wps.cn/officeDocument/2017/drawingmlCustomData" val="200" checksum="4158780845"/>
                </a:ext>
              </a:extLst>
            </a:pPr>
            <a:r>
              <a:rPr lang="zh-CN" altLang="en-US" sz="2400" b="1">
                <a:solidFill>
                  <a:srgbClr val="0000FF"/>
                </a:solidFill>
              </a:rPr>
              <a:t>模型设计与建模方法的选择</a:t>
            </a:r>
            <a:endParaRPr lang="zh-CN" altLang="en-US" sz="2400" b="1">
              <a:solidFill>
                <a:srgbClr val="0000FF"/>
              </a:solidFill>
            </a:endParaRPr>
          </a:p>
          <a:p>
            <a:pPr indent="609600" algn="just">
              <a:lnSpc>
                <a:spcPct val="150000"/>
              </a:lnSpc>
              <a:extLst>
                <a:ext uri="{35155182-B16C-46BC-9424-99874614C6A1}">
                  <wpsdc:indentchars xmlns:wpsdc="http://www.wps.cn/officeDocument/2017/drawingmlCustomData" val="200" checksum="4158780845"/>
                </a:ext>
              </a:extLst>
            </a:pPr>
            <a:r>
              <a:rPr lang="zh-CN" altLang="en-US" sz="2400"/>
              <a:t>基本模型: </a:t>
            </a:r>
            <a:r>
              <a:rPr lang="zh-CN" altLang="en-US" sz="2400" b="1">
                <a:solidFill>
                  <a:srgbClr val="0000FF"/>
                </a:solidFill>
              </a:rPr>
              <a:t>首先要有数学模型,如数学公式、方案等基本模型,要求完整、正确、简明;</a:t>
            </a:r>
            <a:endParaRPr lang="zh-CN" altLang="en-US" sz="2400" b="1">
              <a:solidFill>
                <a:srgbClr val="0000FF"/>
              </a:solidFill>
            </a:endParaRPr>
          </a:p>
          <a:p>
            <a:pPr indent="609600" algn="just">
              <a:lnSpc>
                <a:spcPct val="150000"/>
              </a:lnSpc>
              <a:extLst>
                <a:ext uri="{35155182-B16C-46BC-9424-99874614C6A1}">
                  <wpsdc:indentchars xmlns:wpsdc="http://www.wps.cn/officeDocument/2017/drawingmlCustomData" val="200" checksum="4158780845"/>
                </a:ext>
              </a:extLst>
            </a:pPr>
            <a:r>
              <a:rPr lang="zh-CN" altLang="en-US" sz="2400"/>
              <a:t>简化模型:</a:t>
            </a:r>
            <a:r>
              <a:rPr lang="zh-CN" altLang="en-US" sz="2400" b="1">
                <a:solidFill>
                  <a:srgbClr val="0000FF"/>
                </a:solidFill>
              </a:rPr>
              <a:t>要明确说明简化的思想,简化后的模型,尽可能完整给出;</a:t>
            </a:r>
            <a:endParaRPr lang="zh-CN" altLang="en-US" sz="2400" b="1">
              <a:solidFill>
                <a:srgbClr val="0000FF"/>
              </a:solidFill>
            </a:endParaRPr>
          </a:p>
          <a:p>
            <a:pPr indent="609600" algn="just">
              <a:lnSpc>
                <a:spcPct val="150000"/>
              </a:lnSpc>
              <a:extLst>
                <a:ext uri="{35155182-B16C-46BC-9424-99874614C6A1}">
                  <wpsdc:indentchars xmlns:wpsdc="http://www.wps.cn/officeDocument/2017/drawingmlCustomData" val="200" checksum="4158780845"/>
                </a:ext>
              </a:extLst>
            </a:pPr>
            <a:r>
              <a:rPr lang="zh-CN" altLang="en-US" sz="2400" b="1">
                <a:solidFill>
                  <a:srgbClr val="0000FF"/>
                </a:solidFill>
              </a:rPr>
              <a:t>模型要</a:t>
            </a:r>
            <a:r>
              <a:rPr lang="zh-CN" altLang="en-US" sz="2400" b="1">
                <a:solidFill>
                  <a:srgbClr val="FF0000"/>
                </a:solidFill>
              </a:rPr>
              <a:t>实用,有效</a:t>
            </a:r>
            <a:r>
              <a:rPr lang="zh-CN" altLang="en-US" sz="2400" b="1">
                <a:solidFill>
                  <a:srgbClr val="0000FF"/>
                </a:solidFill>
              </a:rPr>
              <a:t>,以解决问题</a:t>
            </a:r>
            <a:r>
              <a:rPr lang="zh-CN" altLang="en-US" sz="2400" b="1">
                <a:solidFill>
                  <a:srgbClr val="FF0000"/>
                </a:solidFill>
              </a:rPr>
              <a:t>有效</a:t>
            </a:r>
            <a:r>
              <a:rPr lang="zh-CN" altLang="en-US" sz="2400" b="1">
                <a:solidFill>
                  <a:srgbClr val="0000FF"/>
                </a:solidFill>
              </a:rPr>
              <a:t>为原则。</a:t>
            </a:r>
            <a:endParaRPr lang="zh-CN" altLang="en-US" sz="2400" b="1">
              <a:solidFill>
                <a:srgbClr val="0000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Text Box 2"/>
          <p:cNvSpPr txBox="1"/>
          <p:nvPr/>
        </p:nvSpPr>
        <p:spPr>
          <a:xfrm>
            <a:off x="827405" y="522605"/>
            <a:ext cx="7633970" cy="583565"/>
          </a:xfrm>
          <a:prstGeom prst="rect">
            <a:avLst/>
          </a:prstGeom>
          <a:noFill/>
          <a:ln w="9525">
            <a:noFill/>
          </a:ln>
        </p:spPr>
        <p:txBody>
          <a:bodyPr wrap="square">
            <a:spAutoFit/>
          </a:bodyPr>
          <a:p>
            <a:pPr eaLnBrk="1" hangingPunct="1">
              <a:spcBef>
                <a:spcPct val="50000"/>
              </a:spcBef>
            </a:pPr>
            <a:r>
              <a:rPr lang="en-US" altLang="zh-CN" sz="3200" b="1" dirty="0">
                <a:solidFill>
                  <a:srgbClr val="FF0000"/>
                </a:solidFill>
                <a:latin typeface="Verdana" panose="020B0604030504040204" pitchFamily="34" charset="0"/>
              </a:rPr>
              <a:t>4.3 </a:t>
            </a:r>
            <a:r>
              <a:rPr lang="zh-CN" altLang="en-US" sz="3200" b="1" dirty="0">
                <a:solidFill>
                  <a:srgbClr val="FF0000"/>
                </a:solidFill>
                <a:latin typeface="Arial" panose="020B0604020202020204" pitchFamily="34" charset="0"/>
                <a:sym typeface="+mn-ea"/>
              </a:rPr>
              <a:t>正文三：</a:t>
            </a:r>
            <a:r>
              <a:rPr lang="zh-CN" altLang="en-US" sz="3200" b="1" dirty="0">
                <a:solidFill>
                  <a:srgbClr val="FF0000"/>
                </a:solidFill>
                <a:latin typeface="Arial" panose="020B0604020202020204" pitchFamily="34" charset="0"/>
                <a:sym typeface="+mn-ea"/>
              </a:rPr>
              <a:t>模型的建立与求解</a:t>
            </a:r>
            <a:r>
              <a:rPr lang="zh-CN" altLang="en-US" sz="3200" b="1" dirty="0">
                <a:solidFill>
                  <a:srgbClr val="FF0000"/>
                </a:solidFill>
                <a:latin typeface="Arial" panose="020B0604020202020204" pitchFamily="34" charset="0"/>
              </a:rPr>
              <a:t> </a:t>
            </a:r>
            <a:endParaRPr lang="zh-CN" altLang="en-US" sz="2400" b="1" dirty="0">
              <a:latin typeface="Verdana" panose="020B0604030504040204" pitchFamily="34" charset="0"/>
            </a:endParaRPr>
          </a:p>
        </p:txBody>
      </p:sp>
      <p:sp>
        <p:nvSpPr>
          <p:cNvPr id="12" name="文本框 11"/>
          <p:cNvSpPr txBox="1"/>
          <p:nvPr/>
        </p:nvSpPr>
        <p:spPr>
          <a:xfrm>
            <a:off x="386080" y="1628775"/>
            <a:ext cx="8470900" cy="3969385"/>
          </a:xfrm>
          <a:prstGeom prst="rect">
            <a:avLst/>
          </a:prstGeom>
          <a:noFill/>
        </p:spPr>
        <p:txBody>
          <a:bodyPr wrap="square" rtlCol="0" anchor="t">
            <a:spAutoFit/>
          </a:bodyPr>
          <a:p>
            <a:pPr indent="609600" algn="just">
              <a:lnSpc>
                <a:spcPct val="150000"/>
              </a:lnSpc>
              <a:extLst>
                <a:ext uri="{35155182-B16C-46BC-9424-99874614C6A1}">
                  <wpsdc:indentchars xmlns:wpsdc="http://www.wps.cn/officeDocument/2017/drawingmlCustomData" val="200" checksum="4158780845"/>
                </a:ext>
              </a:extLst>
            </a:pPr>
            <a:r>
              <a:rPr lang="zh-CN" altLang="en-US" sz="2400" b="1">
                <a:solidFill>
                  <a:srgbClr val="0000FF"/>
                </a:solidFill>
              </a:rPr>
              <a:t>模型的表达准确与论述详实</a:t>
            </a:r>
            <a:endParaRPr lang="zh-CN" altLang="en-US" sz="2400" b="1">
              <a:solidFill>
                <a:srgbClr val="0000FF"/>
              </a:solidFill>
            </a:endParaRPr>
          </a:p>
          <a:p>
            <a:pPr indent="609600" algn="just">
              <a:lnSpc>
                <a:spcPct val="150000"/>
              </a:lnSpc>
              <a:extLst>
                <a:ext uri="{35155182-B16C-46BC-9424-99874614C6A1}">
                  <wpsdc:indentchars xmlns:wpsdc="http://www.wps.cn/officeDocument/2017/drawingmlCustomData" val="200" checksum="4158780845"/>
                </a:ext>
              </a:extLst>
            </a:pPr>
            <a:r>
              <a:rPr lang="zh-CN" altLang="en-US" sz="2400"/>
              <a:t>如果是针对一个问题从不同角度、不同方法,建立不同模型,并有不同结果,则应就模型各自的适用性、优缺点和差别进行比较分析。</a:t>
            </a:r>
            <a:endParaRPr lang="zh-CN" altLang="en-US" sz="2400" b="1">
              <a:solidFill>
                <a:srgbClr val="0000FF"/>
              </a:solidFill>
            </a:endParaRPr>
          </a:p>
          <a:p>
            <a:pPr indent="609600" algn="just">
              <a:lnSpc>
                <a:spcPct val="150000"/>
              </a:lnSpc>
              <a:extLst>
                <a:ext uri="{35155182-B16C-46BC-9424-99874614C6A1}">
                  <wpsdc:indentchars xmlns:wpsdc="http://www.wps.cn/officeDocument/2017/drawingmlCustomData" val="200" checksum="4158780845"/>
                </a:ext>
              </a:extLst>
            </a:pPr>
            <a:r>
              <a:rPr lang="zh-CN" altLang="en-US" sz="2400" b="1">
                <a:solidFill>
                  <a:srgbClr val="0000FF"/>
                </a:solidFill>
              </a:rPr>
              <a:t>注意:</a:t>
            </a:r>
            <a:r>
              <a:rPr lang="zh-CN" altLang="en-US" sz="2400"/>
              <a:t>避免直接给出一个模型</a:t>
            </a:r>
            <a:endParaRPr lang="zh-CN" altLang="en-US" sz="2400" b="1">
              <a:solidFill>
                <a:srgbClr val="0000FF"/>
              </a:solidFill>
            </a:endParaRPr>
          </a:p>
          <a:p>
            <a:pPr indent="609600" algn="just">
              <a:lnSpc>
                <a:spcPct val="150000"/>
              </a:lnSpc>
              <a:extLst>
                <a:ext uri="{35155182-B16C-46BC-9424-99874614C6A1}">
                  <wpsdc:indentchars xmlns:wpsdc="http://www.wps.cn/officeDocument/2017/drawingmlCustomData" val="200" checksum="4158780845"/>
                </a:ext>
              </a:extLst>
            </a:pPr>
            <a:r>
              <a:rPr lang="en-US" altLang="zh-CN" sz="2400" b="1">
                <a:solidFill>
                  <a:srgbClr val="0000FF"/>
                </a:solidFill>
              </a:rPr>
              <a:t>          </a:t>
            </a:r>
            <a:r>
              <a:rPr lang="zh-CN" altLang="en-US" sz="2400" b="1">
                <a:solidFill>
                  <a:srgbClr val="0000FF"/>
                </a:solidFill>
              </a:rPr>
              <a:t>来龙去脉、前因后果</a:t>
            </a:r>
            <a:endParaRPr lang="zh-CN" altLang="en-US" sz="2400" b="1">
              <a:solidFill>
                <a:srgbClr val="0000FF"/>
              </a:solidFill>
            </a:endParaRPr>
          </a:p>
          <a:p>
            <a:pPr indent="609600" algn="just">
              <a:lnSpc>
                <a:spcPct val="150000"/>
              </a:lnSpc>
              <a:extLst>
                <a:ext uri="{35155182-B16C-46BC-9424-99874614C6A1}">
                  <wpsdc:indentchars xmlns:wpsdc="http://www.wps.cn/officeDocument/2017/drawingmlCustomData" val="200" checksum="4158780845"/>
                </a:ext>
              </a:extLst>
            </a:pPr>
            <a:endParaRPr lang="zh-CN" altLang="en-US" sz="2400" b="1">
              <a:solidFill>
                <a:srgbClr val="0000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Text Box 2"/>
          <p:cNvSpPr txBox="1"/>
          <p:nvPr/>
        </p:nvSpPr>
        <p:spPr>
          <a:xfrm>
            <a:off x="827405" y="522605"/>
            <a:ext cx="7633970" cy="583565"/>
          </a:xfrm>
          <a:prstGeom prst="rect">
            <a:avLst/>
          </a:prstGeom>
          <a:noFill/>
          <a:ln w="9525">
            <a:noFill/>
          </a:ln>
        </p:spPr>
        <p:txBody>
          <a:bodyPr wrap="square">
            <a:spAutoFit/>
          </a:bodyPr>
          <a:p>
            <a:pPr eaLnBrk="1" hangingPunct="1">
              <a:spcBef>
                <a:spcPct val="50000"/>
              </a:spcBef>
            </a:pPr>
            <a:r>
              <a:rPr lang="en-US" altLang="zh-CN" sz="3200" b="1" dirty="0">
                <a:solidFill>
                  <a:srgbClr val="FF0000"/>
                </a:solidFill>
                <a:latin typeface="Verdana" panose="020B0604030504040204" pitchFamily="34" charset="0"/>
              </a:rPr>
              <a:t>4.3 </a:t>
            </a:r>
            <a:r>
              <a:rPr lang="zh-CN" altLang="en-US" sz="3200" b="1" dirty="0">
                <a:solidFill>
                  <a:srgbClr val="FF0000"/>
                </a:solidFill>
                <a:latin typeface="Arial" panose="020B0604020202020204" pitchFamily="34" charset="0"/>
                <a:sym typeface="+mn-ea"/>
              </a:rPr>
              <a:t>正文三：</a:t>
            </a:r>
            <a:r>
              <a:rPr lang="zh-CN" altLang="en-US" sz="3200" b="1" dirty="0">
                <a:solidFill>
                  <a:srgbClr val="FF0000"/>
                </a:solidFill>
                <a:latin typeface="Arial" panose="020B0604020202020204" pitchFamily="34" charset="0"/>
                <a:sym typeface="+mn-ea"/>
              </a:rPr>
              <a:t>模型的建立与求解</a:t>
            </a:r>
            <a:r>
              <a:rPr lang="zh-CN" altLang="en-US" sz="3200" b="1" dirty="0">
                <a:solidFill>
                  <a:srgbClr val="FF0000"/>
                </a:solidFill>
                <a:latin typeface="Arial" panose="020B0604020202020204" pitchFamily="34" charset="0"/>
              </a:rPr>
              <a:t> </a:t>
            </a:r>
            <a:endParaRPr lang="zh-CN" altLang="en-US" sz="2400" b="1" dirty="0">
              <a:latin typeface="Verdana" panose="020B0604030504040204" pitchFamily="34" charset="0"/>
            </a:endParaRPr>
          </a:p>
        </p:txBody>
      </p:sp>
      <p:sp>
        <p:nvSpPr>
          <p:cNvPr id="12" name="文本框 11"/>
          <p:cNvSpPr txBox="1"/>
          <p:nvPr/>
        </p:nvSpPr>
        <p:spPr>
          <a:xfrm>
            <a:off x="587375" y="1628775"/>
            <a:ext cx="8161655" cy="2861310"/>
          </a:xfrm>
          <a:prstGeom prst="rect">
            <a:avLst/>
          </a:prstGeom>
          <a:noFill/>
        </p:spPr>
        <p:txBody>
          <a:bodyPr wrap="square" rtlCol="0" anchor="t">
            <a:spAutoFit/>
          </a:bodyPr>
          <a:p>
            <a:pPr indent="609600" algn="just">
              <a:lnSpc>
                <a:spcPct val="150000"/>
              </a:lnSpc>
              <a:extLst>
                <a:ext uri="{35155182-B16C-46BC-9424-99874614C6A1}">
                  <wpsdc:indentchars xmlns:wpsdc="http://www.wps.cn/officeDocument/2017/drawingmlCustomData" val="200" checksum="4158780845"/>
                </a:ext>
              </a:extLst>
            </a:pPr>
            <a:r>
              <a:rPr lang="zh-CN" altLang="en-US" sz="2400" b="1">
                <a:solidFill>
                  <a:srgbClr val="0000FF"/>
                </a:solidFill>
                <a:latin typeface="Times New Roman" panose="02020603050405020304" pitchFamily="18" charset="0"/>
                <a:ea typeface="楷体" panose="02010609060101010101" charset="-122"/>
                <a:cs typeface="Times New Roman" panose="02020603050405020304" pitchFamily="18" charset="0"/>
              </a:rPr>
              <a:t>注意:</a:t>
            </a:r>
            <a:r>
              <a:rPr lang="en-US" altLang="zh-CN" sz="2400" b="1">
                <a:solidFill>
                  <a:srgbClr val="0000FF"/>
                </a:solidFill>
                <a:latin typeface="Times New Roman" panose="02020603050405020304" pitchFamily="18" charset="0"/>
                <a:ea typeface="楷体" panose="02010609060101010101" charset="-122"/>
                <a:cs typeface="Times New Roman" panose="02020603050405020304" pitchFamily="18" charset="0"/>
              </a:rPr>
              <a:t> </a:t>
            </a:r>
            <a:r>
              <a:rPr lang="zh-CN" altLang="en-US" sz="2400"/>
              <a:t>避免"用软件编程计算得到结果如下表或如下图所示"</a:t>
            </a:r>
            <a:endParaRPr lang="zh-CN" altLang="en-US" sz="2400"/>
          </a:p>
          <a:p>
            <a:pPr indent="609600" algn="just">
              <a:lnSpc>
                <a:spcPct val="150000"/>
              </a:lnSpc>
              <a:extLst>
                <a:ext uri="{35155182-B16C-46BC-9424-99874614C6A1}">
                  <wpsdc:indentchars xmlns:wpsdc="http://www.wps.cn/officeDocument/2017/drawingmlCustomData" val="200" checksum="4158780845"/>
                </a:ext>
              </a:extLst>
            </a:pPr>
            <a:r>
              <a:rPr lang="zh-CN" altLang="en-US" sz="2400"/>
              <a:t>需要说明</a:t>
            </a:r>
            <a:r>
              <a:rPr lang="zh-CN" altLang="en-US" sz="2400" b="1">
                <a:solidFill>
                  <a:srgbClr val="0000FF"/>
                </a:solidFill>
              </a:rPr>
              <a:t>计算方法或算法</a:t>
            </a:r>
            <a:r>
              <a:rPr lang="zh-CN" altLang="en-US" sz="2400"/>
              <a:t>的原理、思想、依据、步骤;</a:t>
            </a:r>
            <a:endParaRPr lang="zh-CN" altLang="en-US" sz="2400"/>
          </a:p>
          <a:p>
            <a:pPr indent="609600" algn="just">
              <a:lnSpc>
                <a:spcPct val="150000"/>
              </a:lnSpc>
              <a:extLst>
                <a:ext uri="{35155182-B16C-46BC-9424-99874614C6A1}">
                  <wpsdc:indentchars xmlns:wpsdc="http://www.wps.cn/officeDocument/2017/drawingmlCustomData" val="200" checksum="4158780845"/>
                </a:ext>
              </a:extLst>
            </a:pPr>
            <a:r>
              <a:rPr lang="zh-CN" altLang="en-US" sz="2400"/>
              <a:t>最终或简化模型等若采用现有软件,说明采用此软件的理由,软件名称（一般不带版本号）。</a:t>
            </a:r>
            <a:endParaRPr lang="zh-CN" altLang="en-US"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p:nvPr/>
        </p:nvSpPr>
        <p:spPr>
          <a:xfrm>
            <a:off x="611188" y="981075"/>
            <a:ext cx="7704137" cy="583565"/>
          </a:xfrm>
          <a:prstGeom prst="rect">
            <a:avLst/>
          </a:prstGeom>
          <a:noFill/>
          <a:ln w="9525">
            <a:noFill/>
          </a:ln>
        </p:spPr>
        <p:txBody>
          <a:bodyPr>
            <a:spAutoFit/>
          </a:bodyPr>
          <a:p>
            <a:pPr eaLnBrk="1" hangingPunct="1"/>
            <a:r>
              <a:rPr lang="en-US" altLang="zh-CN" sz="3200" b="1" dirty="0">
                <a:solidFill>
                  <a:srgbClr val="FF0000"/>
                </a:solidFill>
                <a:latin typeface="Verdana" panose="020B0604030504040204" pitchFamily="34" charset="0"/>
                <a:ea typeface="新宋体" panose="02010609030101010101" pitchFamily="49" charset="-122"/>
              </a:rPr>
              <a:t>1.3 </a:t>
            </a:r>
            <a:r>
              <a:rPr lang="zh-CN" altLang="en-US" sz="3200" b="1" dirty="0">
                <a:solidFill>
                  <a:srgbClr val="FF0000"/>
                </a:solidFill>
                <a:latin typeface="Verdana" panose="020B0604030504040204" pitchFamily="34" charset="0"/>
                <a:ea typeface="新宋体" panose="02010609030101010101" pitchFamily="49" charset="-122"/>
              </a:rPr>
              <a:t>科技写作的一种基本训练</a:t>
            </a:r>
            <a:endParaRPr lang="zh-CN" altLang="en-US" sz="3200" b="1" dirty="0">
              <a:solidFill>
                <a:srgbClr val="FF0000"/>
              </a:solidFill>
              <a:latin typeface="Verdana" panose="020B0604030504040204" pitchFamily="34" charset="0"/>
              <a:ea typeface="新宋体" panose="02010609030101010101" pitchFamily="49" charset="-122"/>
            </a:endParaRPr>
          </a:p>
        </p:txBody>
      </p:sp>
      <p:sp>
        <p:nvSpPr>
          <p:cNvPr id="237571" name="Text Box 3"/>
          <p:cNvSpPr txBox="1"/>
          <p:nvPr/>
        </p:nvSpPr>
        <p:spPr>
          <a:xfrm>
            <a:off x="1187450" y="2101850"/>
            <a:ext cx="6913563" cy="822325"/>
          </a:xfrm>
          <a:prstGeom prst="rect">
            <a:avLst/>
          </a:prstGeom>
          <a:noFill/>
          <a:ln w="9525">
            <a:noFill/>
          </a:ln>
        </p:spPr>
        <p:txBody>
          <a:bodyPr>
            <a:spAutoFit/>
          </a:bodyPr>
          <a:p>
            <a:pPr eaLnBrk="1" hangingPunct="1">
              <a:lnSpc>
                <a:spcPct val="200000"/>
              </a:lnSpc>
              <a:spcBef>
                <a:spcPct val="35000"/>
              </a:spcBef>
              <a:buClr>
                <a:srgbClr val="FF0000"/>
              </a:buClr>
              <a:buFont typeface="Wingdings" panose="05000000000000000000" pitchFamily="2" charset="2"/>
              <a:buChar char="Ø"/>
            </a:pPr>
            <a:r>
              <a:rPr lang="en-US" altLang="zh-CN" sz="2400" b="1" dirty="0">
                <a:latin typeface="Verdana" panose="020B0604030504040204" pitchFamily="34" charset="0"/>
              </a:rPr>
              <a:t> </a:t>
            </a:r>
            <a:r>
              <a:rPr lang="zh-CN" altLang="en-US" sz="2400" b="1" dirty="0">
                <a:latin typeface="Verdana" panose="020B0604030504040204" pitchFamily="34" charset="0"/>
              </a:rPr>
              <a:t>科学研究的完整性</a:t>
            </a:r>
            <a:endParaRPr lang="zh-CN" altLang="zh-CN" sz="2400" b="1" dirty="0">
              <a:latin typeface="Verdana" panose="020B0604030504040204" pitchFamily="34" charset="0"/>
            </a:endParaRPr>
          </a:p>
        </p:txBody>
      </p:sp>
      <p:sp>
        <p:nvSpPr>
          <p:cNvPr id="20484" name="Text Box 4"/>
          <p:cNvSpPr txBox="1"/>
          <p:nvPr/>
        </p:nvSpPr>
        <p:spPr>
          <a:xfrm>
            <a:off x="684213" y="1747838"/>
            <a:ext cx="5327650" cy="457200"/>
          </a:xfrm>
          <a:prstGeom prst="rect">
            <a:avLst/>
          </a:prstGeom>
          <a:noFill/>
          <a:ln w="9525">
            <a:noFill/>
          </a:ln>
        </p:spPr>
        <p:txBody>
          <a:bodyPr>
            <a:spAutoFit/>
          </a:bodyPr>
          <a:p>
            <a:pPr eaLnBrk="1" hangingPunct="1">
              <a:buFont typeface="Wingdings" panose="05000000000000000000" pitchFamily="2" charset="2"/>
            </a:pPr>
            <a:r>
              <a:rPr lang="zh-CN" altLang="en-US" sz="2400" b="1" dirty="0">
                <a:solidFill>
                  <a:srgbClr val="0000FF"/>
                </a:solidFill>
                <a:latin typeface="Verdana" panose="020B0604030504040204" pitchFamily="34" charset="0"/>
                <a:ea typeface="新宋体" panose="02010609030101010101" pitchFamily="49" charset="-122"/>
              </a:rPr>
              <a:t>撰写论文的主要目的：</a:t>
            </a:r>
            <a:endParaRPr lang="zh-CN" altLang="en-US" sz="2400" b="1" dirty="0">
              <a:solidFill>
                <a:srgbClr val="0000FF"/>
              </a:solidFill>
              <a:latin typeface="Verdana" panose="020B0604030504040204" pitchFamily="34" charset="0"/>
              <a:ea typeface="新宋体" panose="02010609030101010101" pitchFamily="49" charset="-122"/>
            </a:endParaRPr>
          </a:p>
        </p:txBody>
      </p:sp>
      <p:sp>
        <p:nvSpPr>
          <p:cNvPr id="237573" name="Text Box 5"/>
          <p:cNvSpPr txBox="1"/>
          <p:nvPr/>
        </p:nvSpPr>
        <p:spPr>
          <a:xfrm>
            <a:off x="1258888" y="3902075"/>
            <a:ext cx="6913562" cy="822325"/>
          </a:xfrm>
          <a:prstGeom prst="rect">
            <a:avLst/>
          </a:prstGeom>
          <a:noFill/>
          <a:ln w="9525">
            <a:noFill/>
          </a:ln>
        </p:spPr>
        <p:txBody>
          <a:bodyPr>
            <a:spAutoFit/>
          </a:bodyPr>
          <a:p>
            <a:pPr eaLnBrk="1" hangingPunct="1">
              <a:lnSpc>
                <a:spcPct val="200000"/>
              </a:lnSpc>
              <a:spcBef>
                <a:spcPct val="35000"/>
              </a:spcBef>
              <a:buClr>
                <a:srgbClr val="FF0000"/>
              </a:buClr>
              <a:buFont typeface="Wingdings" panose="05000000000000000000" pitchFamily="2" charset="2"/>
              <a:buChar char="Ø"/>
            </a:pPr>
            <a:r>
              <a:rPr lang="en-US" altLang="zh-CN" sz="2400" b="1" dirty="0">
                <a:latin typeface="Verdana" panose="020B0604030504040204" pitchFamily="34" charset="0"/>
              </a:rPr>
              <a:t> </a:t>
            </a:r>
            <a:r>
              <a:rPr lang="zh-CN" altLang="en-US" sz="2400" b="1" dirty="0">
                <a:latin typeface="Verdana" panose="020B0604030504040204" pitchFamily="34" charset="0"/>
              </a:rPr>
              <a:t>科学研究结果的交流、继承</a:t>
            </a:r>
            <a:endParaRPr lang="zh-CN" altLang="zh-CN" sz="2400" b="1" dirty="0">
              <a:latin typeface="Verdana" panose="020B0604030504040204" pitchFamily="34" charset="0"/>
            </a:endParaRPr>
          </a:p>
        </p:txBody>
      </p:sp>
      <p:sp>
        <p:nvSpPr>
          <p:cNvPr id="237575" name="Text Box 7"/>
          <p:cNvSpPr txBox="1"/>
          <p:nvPr/>
        </p:nvSpPr>
        <p:spPr>
          <a:xfrm>
            <a:off x="1838325" y="2935288"/>
            <a:ext cx="7054850" cy="939800"/>
          </a:xfrm>
          <a:prstGeom prst="rect">
            <a:avLst/>
          </a:prstGeom>
          <a:solidFill>
            <a:srgbClr val="FFFFCC"/>
          </a:solidFill>
          <a:ln w="9525" cap="flat" cmpd="sng">
            <a:solidFill>
              <a:schemeClr val="tx1"/>
            </a:solidFill>
            <a:prstDash val="solid"/>
            <a:miter/>
            <a:headEnd type="none" w="med" len="med"/>
            <a:tailEnd type="none" w="med" len="med"/>
          </a:ln>
        </p:spPr>
        <p:txBody>
          <a:bodyPr>
            <a:spAutoFit/>
          </a:bodyPr>
          <a:p>
            <a:pPr eaLnBrk="1" hangingPunct="1">
              <a:spcBef>
                <a:spcPct val="50000"/>
              </a:spcBef>
            </a:pPr>
            <a:r>
              <a:rPr lang="zh-CN" altLang="en-US" sz="2200" b="1" dirty="0">
                <a:latin typeface="Verdana" panose="020B0604030504040204" pitchFamily="34" charset="0"/>
              </a:rPr>
              <a:t>科学研究的组成部分： 确定选题</a:t>
            </a:r>
            <a:r>
              <a:rPr lang="en-US" altLang="zh-CN" sz="2200" b="1" dirty="0">
                <a:latin typeface="Verdana" panose="020B0604030504040204" pitchFamily="34" charset="0"/>
              </a:rPr>
              <a:t>—</a:t>
            </a:r>
            <a:r>
              <a:rPr lang="zh-CN" altLang="en-US" sz="2200" b="1" dirty="0">
                <a:latin typeface="Verdana" panose="020B0604030504040204" pitchFamily="34" charset="0"/>
              </a:rPr>
              <a:t>研究实施</a:t>
            </a:r>
            <a:r>
              <a:rPr lang="en-US" altLang="zh-CN" sz="2200" b="1" dirty="0">
                <a:latin typeface="Verdana" panose="020B0604030504040204" pitchFamily="34" charset="0"/>
              </a:rPr>
              <a:t>—</a:t>
            </a:r>
            <a:r>
              <a:rPr lang="zh-CN" altLang="en-US" sz="2200" b="1" dirty="0">
                <a:latin typeface="Verdana" panose="020B0604030504040204" pitchFamily="34" charset="0"/>
              </a:rPr>
              <a:t>整理发表 </a:t>
            </a:r>
            <a:endParaRPr lang="zh-CN" altLang="en-US" sz="2200" b="1" dirty="0">
              <a:latin typeface="Verdana" panose="020B0604030504040204" pitchFamily="34" charset="0"/>
            </a:endParaRPr>
          </a:p>
          <a:p>
            <a:pPr eaLnBrk="1" hangingPunct="1">
              <a:spcBef>
                <a:spcPct val="50000"/>
              </a:spcBef>
            </a:pPr>
            <a:r>
              <a:rPr lang="zh-CN" altLang="en-US" sz="2200" b="1" dirty="0">
                <a:latin typeface="Verdana" panose="020B0604030504040204" pitchFamily="34" charset="0"/>
              </a:rPr>
              <a:t>有意义但没有发表，等同于不存在</a:t>
            </a:r>
            <a:endParaRPr lang="en-US" altLang="zh-CN" sz="2200" b="1" dirty="0">
              <a:latin typeface="Verdana" panose="020B0604030504040204" pitchFamily="34" charset="0"/>
            </a:endParaRPr>
          </a:p>
        </p:txBody>
      </p:sp>
      <p:sp>
        <p:nvSpPr>
          <p:cNvPr id="237576" name="Text Box 8"/>
          <p:cNvSpPr txBox="1"/>
          <p:nvPr/>
        </p:nvSpPr>
        <p:spPr>
          <a:xfrm>
            <a:off x="1835150" y="4797425"/>
            <a:ext cx="7058025" cy="1274763"/>
          </a:xfrm>
          <a:prstGeom prst="rect">
            <a:avLst/>
          </a:prstGeom>
          <a:solidFill>
            <a:srgbClr val="FFFFCC"/>
          </a:solidFill>
          <a:ln w="9525" cap="flat" cmpd="sng">
            <a:solidFill>
              <a:schemeClr val="tx1"/>
            </a:solidFill>
            <a:prstDash val="solid"/>
            <a:miter/>
            <a:headEnd type="none" w="med" len="med"/>
            <a:tailEnd type="none" w="med" len="med"/>
          </a:ln>
        </p:spPr>
        <p:txBody>
          <a:bodyPr>
            <a:spAutoFit/>
          </a:bodyPr>
          <a:p>
            <a:pPr eaLnBrk="1" hangingPunct="1">
              <a:spcBef>
                <a:spcPct val="50000"/>
              </a:spcBef>
            </a:pPr>
            <a:r>
              <a:rPr lang="zh-CN" altLang="en-US" sz="2200" b="1" dirty="0">
                <a:latin typeface="Verdana" panose="020B0604030504040204" pitchFamily="34" charset="0"/>
              </a:rPr>
              <a:t>促进学术交流，推动科学发展、社会进步 </a:t>
            </a:r>
            <a:endParaRPr lang="zh-CN" altLang="en-US" sz="2200" b="1" dirty="0">
              <a:latin typeface="Verdana" panose="020B0604030504040204" pitchFamily="34" charset="0"/>
            </a:endParaRPr>
          </a:p>
          <a:p>
            <a:pPr eaLnBrk="1" hangingPunct="1">
              <a:spcBef>
                <a:spcPct val="50000"/>
              </a:spcBef>
            </a:pPr>
            <a:r>
              <a:rPr lang="zh-CN" altLang="en-US" sz="2200" b="1" dirty="0">
                <a:latin typeface="Verdana" panose="020B0604030504040204" pitchFamily="34" charset="0"/>
              </a:rPr>
              <a:t>没有科技论文，知识不会被继承，造成知识丢失和重复研究 </a:t>
            </a:r>
            <a:endParaRPr lang="zh-CN" altLang="en-US" sz="22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37571"/>
                                        </p:tgtEl>
                                        <p:attrNameLst>
                                          <p:attrName>style.visibility</p:attrName>
                                        </p:attrNameLst>
                                      </p:cBhvr>
                                      <p:to>
                                        <p:strVal val="visible"/>
                                      </p:to>
                                    </p:set>
                                    <p:animEffect transition="in" filter="strips(downRight)">
                                      <p:cBhvr>
                                        <p:cTn id="7" dur="500"/>
                                        <p:tgtEl>
                                          <p:spTgt spid="2375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37575"/>
                                        </p:tgtEl>
                                        <p:attrNameLst>
                                          <p:attrName>style.visibility</p:attrName>
                                        </p:attrNameLst>
                                      </p:cBhvr>
                                      <p:to>
                                        <p:strVal val="visible"/>
                                      </p:to>
                                    </p:set>
                                    <p:animEffect transition="in" filter="wipe(up)">
                                      <p:cBhvr>
                                        <p:cTn id="11" dur="500"/>
                                        <p:tgtEl>
                                          <p:spTgt spid="237575"/>
                                        </p:tgtEl>
                                      </p:cBhvr>
                                    </p:animEffect>
                                  </p:childTnLst>
                                  <p:subTnLst>
                                    <p:set>
                                      <p:cBhvr override="childStyle">
                                        <p:cTn dur="1" fill="hold" display="0" masterRel="nextClick" afterEffect="1"/>
                                        <p:tgtEl>
                                          <p:spTgt spid="237575"/>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237573"/>
                                        </p:tgtEl>
                                        <p:attrNameLst>
                                          <p:attrName>style.visibility</p:attrName>
                                        </p:attrNameLst>
                                      </p:cBhvr>
                                      <p:to>
                                        <p:strVal val="visible"/>
                                      </p:to>
                                    </p:set>
                                    <p:animEffect transition="in" filter="strips(downRight)">
                                      <p:cBhvr>
                                        <p:cTn id="16" dur="500"/>
                                        <p:tgtEl>
                                          <p:spTgt spid="237573"/>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37576"/>
                                        </p:tgtEl>
                                        <p:attrNameLst>
                                          <p:attrName>style.visibility</p:attrName>
                                        </p:attrNameLst>
                                      </p:cBhvr>
                                      <p:to>
                                        <p:strVal val="visible"/>
                                      </p:to>
                                    </p:set>
                                    <p:animEffect transition="in" filter="wipe(up)">
                                      <p:cBhvr>
                                        <p:cTn id="20" dur="500"/>
                                        <p:tgtEl>
                                          <p:spTgt spid="237576"/>
                                        </p:tgtEl>
                                      </p:cBhvr>
                                    </p:animEffect>
                                  </p:childTnLst>
                                  <p:subTnLst>
                                    <p:set>
                                      <p:cBhvr override="childStyle">
                                        <p:cTn dur="1" fill="hold" display="0" masterRel="nextClick" afterEffect="1"/>
                                        <p:tgtEl>
                                          <p:spTgt spid="23757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1" grpId="0"/>
      <p:bldP spid="237573" grpId="0"/>
      <p:bldP spid="237575" grpId="0" animBg="1"/>
      <p:bldP spid="23757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Text Box 2"/>
          <p:cNvSpPr txBox="1"/>
          <p:nvPr/>
        </p:nvSpPr>
        <p:spPr>
          <a:xfrm>
            <a:off x="827405" y="522605"/>
            <a:ext cx="7633970" cy="583565"/>
          </a:xfrm>
          <a:prstGeom prst="rect">
            <a:avLst/>
          </a:prstGeom>
          <a:noFill/>
          <a:ln w="9525">
            <a:noFill/>
          </a:ln>
        </p:spPr>
        <p:txBody>
          <a:bodyPr wrap="square">
            <a:spAutoFit/>
          </a:bodyPr>
          <a:p>
            <a:pPr eaLnBrk="1" hangingPunct="1">
              <a:spcBef>
                <a:spcPct val="50000"/>
              </a:spcBef>
            </a:pPr>
            <a:r>
              <a:rPr lang="en-US" altLang="zh-CN" sz="3200" b="1" dirty="0">
                <a:solidFill>
                  <a:srgbClr val="FF0000"/>
                </a:solidFill>
                <a:latin typeface="Verdana" panose="020B0604030504040204" pitchFamily="34" charset="0"/>
              </a:rPr>
              <a:t>4.3 </a:t>
            </a:r>
            <a:r>
              <a:rPr lang="zh-CN" altLang="en-US" sz="3200" b="1" dirty="0">
                <a:solidFill>
                  <a:srgbClr val="FF0000"/>
                </a:solidFill>
                <a:latin typeface="Arial" panose="020B0604020202020204" pitchFamily="34" charset="0"/>
                <a:sym typeface="+mn-ea"/>
              </a:rPr>
              <a:t>正文三：</a:t>
            </a:r>
            <a:r>
              <a:rPr lang="zh-CN" altLang="en-US" sz="3200" b="1" dirty="0">
                <a:solidFill>
                  <a:srgbClr val="FF0000"/>
                </a:solidFill>
                <a:latin typeface="Arial" panose="020B0604020202020204" pitchFamily="34" charset="0"/>
                <a:sym typeface="+mn-ea"/>
              </a:rPr>
              <a:t>模型的建立与求解</a:t>
            </a:r>
            <a:r>
              <a:rPr lang="zh-CN" altLang="en-US" sz="3200" b="1" dirty="0">
                <a:solidFill>
                  <a:srgbClr val="FF0000"/>
                </a:solidFill>
                <a:latin typeface="Arial" panose="020B0604020202020204" pitchFamily="34" charset="0"/>
              </a:rPr>
              <a:t> </a:t>
            </a:r>
            <a:endParaRPr lang="zh-CN" altLang="en-US" sz="2400" b="1" dirty="0">
              <a:latin typeface="Verdana" panose="020B0604030504040204" pitchFamily="34" charset="0"/>
            </a:endParaRPr>
          </a:p>
        </p:txBody>
      </p:sp>
      <p:sp>
        <p:nvSpPr>
          <p:cNvPr id="12" name="文本框 11"/>
          <p:cNvSpPr txBox="1"/>
          <p:nvPr/>
        </p:nvSpPr>
        <p:spPr>
          <a:xfrm>
            <a:off x="355600" y="981075"/>
            <a:ext cx="8642985" cy="5077460"/>
          </a:xfrm>
          <a:prstGeom prst="rect">
            <a:avLst/>
          </a:prstGeom>
          <a:noFill/>
        </p:spPr>
        <p:txBody>
          <a:bodyPr wrap="square" rtlCol="0" anchor="t">
            <a:spAutoFit/>
          </a:bodyPr>
          <a:p>
            <a:pPr indent="609600" algn="just">
              <a:lnSpc>
                <a:spcPct val="150000"/>
              </a:lnSpc>
              <a:extLst>
                <a:ext uri="{35155182-B16C-46BC-9424-99874614C6A1}">
                  <wpsdc:indentchars xmlns:wpsdc="http://www.wps.cn/officeDocument/2017/drawingmlCustomData" val="200" checksum="4158780845"/>
                </a:ext>
              </a:extLst>
            </a:pPr>
            <a:r>
              <a:rPr lang="en-US" sz="2400" b="1">
                <a:solidFill>
                  <a:srgbClr val="0000FF"/>
                </a:solidFill>
              </a:rPr>
              <a:t> 系统性和连贯性是论文质量的体现</a:t>
            </a:r>
            <a:endParaRPr lang="en-US" sz="2400" b="1">
              <a:solidFill>
                <a:srgbClr val="0000FF"/>
              </a:solidFill>
            </a:endParaRPr>
          </a:p>
          <a:p>
            <a:pPr indent="609600" algn="just">
              <a:lnSpc>
                <a:spcPct val="150000"/>
              </a:lnSpc>
              <a:extLst>
                <a:ext uri="{35155182-B16C-46BC-9424-99874614C6A1}">
                  <wpsdc:indentchars xmlns:wpsdc="http://www.wps.cn/officeDocument/2017/drawingmlCustomData" val="200" checksum="4158780845"/>
                </a:ext>
              </a:extLst>
            </a:pPr>
            <a:r>
              <a:rPr lang="en-US" sz="2400" b="1">
                <a:solidFill>
                  <a:srgbClr val="0000FF"/>
                </a:solidFill>
              </a:rPr>
              <a:t>系统性:</a:t>
            </a:r>
            <a:r>
              <a:rPr sz="2400"/>
              <a:t>正文的每一部分、每一个模型的表述是系统严密、有理有据,而不是似是而非的,将一些模型和方法的罗列堆积。</a:t>
            </a:r>
            <a:endParaRPr sz="2400"/>
          </a:p>
          <a:p>
            <a:pPr indent="609600" algn="just">
              <a:lnSpc>
                <a:spcPct val="150000"/>
              </a:lnSpc>
              <a:buClrTx/>
              <a:buSzTx/>
              <a:buFontTx/>
              <a:extLst>
                <a:ext uri="{35155182-B16C-46BC-9424-99874614C6A1}">
                  <wpsdc:indentchars xmlns:wpsdc="http://www.wps.cn/officeDocument/2017/drawingmlCustomData" val="200" checksum="4158780845"/>
                </a:ext>
              </a:extLst>
            </a:pPr>
            <a:r>
              <a:rPr sz="2400" b="1">
                <a:solidFill>
                  <a:srgbClr val="0000FF"/>
                </a:solidFill>
              </a:rPr>
              <a:t>注意:</a:t>
            </a:r>
            <a:r>
              <a:rPr sz="2400"/>
              <a:t>避免简单化、套路化;没有原因无过程,而有"结果"(不知所谓)。</a:t>
            </a:r>
            <a:endParaRPr sz="2400"/>
          </a:p>
          <a:p>
            <a:pPr indent="609600" algn="just">
              <a:lnSpc>
                <a:spcPct val="150000"/>
              </a:lnSpc>
              <a:buClrTx/>
              <a:buSzTx/>
              <a:buFontTx/>
              <a:extLst>
                <a:ext uri="{35155182-B16C-46BC-9424-99874614C6A1}">
                  <wpsdc:indentchars xmlns:wpsdc="http://www.wps.cn/officeDocument/2017/drawingmlCustomData" val="200" checksum="4158780845"/>
                </a:ext>
              </a:extLst>
            </a:pPr>
            <a:r>
              <a:rPr lang="zh-CN" sz="2400" b="1">
                <a:solidFill>
                  <a:srgbClr val="0000FF"/>
                </a:solidFill>
              </a:rPr>
              <a:t>连贯性：</a:t>
            </a:r>
            <a:r>
              <a:rPr sz="2400"/>
              <a:t>无论赛题是由一个大问题,还是由多个子问题组成,论文结构应是针对实际问题由浅入深、由表及里、从易到难,围绕着解决问题的主线逐步深入进行的过程。</a:t>
            </a:r>
            <a:endParaRPr sz="2400"/>
          </a:p>
          <a:p>
            <a:pPr indent="609600" algn="just">
              <a:lnSpc>
                <a:spcPct val="150000"/>
              </a:lnSpc>
              <a:buClrTx/>
              <a:buSzTx/>
              <a:buFontTx/>
              <a:extLst>
                <a:ext uri="{35155182-B16C-46BC-9424-99874614C6A1}">
                  <wpsdc:indentchars xmlns:wpsdc="http://www.wps.cn/officeDocument/2017/drawingmlCustomData" val="200" checksum="4158780845"/>
                </a:ext>
              </a:extLst>
            </a:pP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Text Box 2"/>
          <p:cNvSpPr txBox="1"/>
          <p:nvPr/>
        </p:nvSpPr>
        <p:spPr>
          <a:xfrm>
            <a:off x="827405" y="522605"/>
            <a:ext cx="7633970" cy="583565"/>
          </a:xfrm>
          <a:prstGeom prst="rect">
            <a:avLst/>
          </a:prstGeom>
          <a:noFill/>
          <a:ln w="9525">
            <a:noFill/>
          </a:ln>
        </p:spPr>
        <p:txBody>
          <a:bodyPr wrap="square">
            <a:spAutoFit/>
          </a:bodyPr>
          <a:p>
            <a:pPr eaLnBrk="1" hangingPunct="1">
              <a:spcBef>
                <a:spcPct val="50000"/>
              </a:spcBef>
            </a:pPr>
            <a:r>
              <a:rPr lang="en-US" altLang="zh-CN" sz="3200" b="1" dirty="0">
                <a:solidFill>
                  <a:srgbClr val="FF0000"/>
                </a:solidFill>
                <a:latin typeface="Verdana" panose="020B0604030504040204" pitchFamily="34" charset="0"/>
              </a:rPr>
              <a:t>4.3 </a:t>
            </a:r>
            <a:r>
              <a:rPr lang="zh-CN" altLang="en-US" sz="3200" b="1" dirty="0">
                <a:solidFill>
                  <a:srgbClr val="FF0000"/>
                </a:solidFill>
                <a:latin typeface="Arial" panose="020B0604020202020204" pitchFamily="34" charset="0"/>
                <a:sym typeface="+mn-ea"/>
              </a:rPr>
              <a:t>正文三：</a:t>
            </a:r>
            <a:r>
              <a:rPr lang="zh-CN" altLang="en-US" sz="3200" b="1" dirty="0">
                <a:solidFill>
                  <a:srgbClr val="FF0000"/>
                </a:solidFill>
                <a:latin typeface="Arial" panose="020B0604020202020204" pitchFamily="34" charset="0"/>
                <a:sym typeface="+mn-ea"/>
              </a:rPr>
              <a:t>模型的建立与求解</a:t>
            </a:r>
            <a:r>
              <a:rPr lang="zh-CN" altLang="en-US" sz="3200" b="1" dirty="0">
                <a:solidFill>
                  <a:srgbClr val="FF0000"/>
                </a:solidFill>
                <a:latin typeface="Arial" panose="020B0604020202020204" pitchFamily="34" charset="0"/>
              </a:rPr>
              <a:t> </a:t>
            </a:r>
            <a:endParaRPr lang="zh-CN" altLang="en-US" sz="2400" b="1" dirty="0">
              <a:latin typeface="Verdana" panose="020B0604030504040204" pitchFamily="34" charset="0"/>
            </a:endParaRPr>
          </a:p>
        </p:txBody>
      </p:sp>
      <p:sp>
        <p:nvSpPr>
          <p:cNvPr id="12" name="文本框 11"/>
          <p:cNvSpPr txBox="1"/>
          <p:nvPr/>
        </p:nvSpPr>
        <p:spPr>
          <a:xfrm>
            <a:off x="355600" y="981075"/>
            <a:ext cx="8642985" cy="2861310"/>
          </a:xfrm>
          <a:prstGeom prst="rect">
            <a:avLst/>
          </a:prstGeom>
          <a:noFill/>
        </p:spPr>
        <p:txBody>
          <a:bodyPr wrap="square" rtlCol="0" anchor="t">
            <a:spAutoFit/>
          </a:bodyPr>
          <a:p>
            <a:pPr indent="609600" algn="just">
              <a:lnSpc>
                <a:spcPct val="150000"/>
              </a:lnSpc>
              <a:extLst>
                <a:ext uri="{35155182-B16C-46BC-9424-99874614C6A1}">
                  <wpsdc:indentchars xmlns:wpsdc="http://www.wps.cn/officeDocument/2017/drawingmlCustomData" val="200" checksum="4158780845"/>
                </a:ext>
              </a:extLst>
            </a:pPr>
            <a:r>
              <a:rPr lang="en-US" sz="2400" b="1">
                <a:solidFill>
                  <a:srgbClr val="0000FF"/>
                </a:solidFill>
              </a:rPr>
              <a:t> 系统性和连贯性是论文质量的体现</a:t>
            </a:r>
            <a:endParaRPr lang="en-US" sz="2400" b="1">
              <a:solidFill>
                <a:srgbClr val="0000FF"/>
              </a:solidFill>
            </a:endParaRPr>
          </a:p>
          <a:p>
            <a:pPr indent="609600" algn="just">
              <a:lnSpc>
                <a:spcPct val="150000"/>
              </a:lnSpc>
              <a:buClrTx/>
              <a:buSzTx/>
              <a:buFontTx/>
              <a:extLst>
                <a:ext uri="{35155182-B16C-46BC-9424-99874614C6A1}">
                  <wpsdc:indentchars xmlns:wpsdc="http://www.wps.cn/officeDocument/2017/drawingmlCustomData" val="200" checksum="4158780845"/>
                </a:ext>
              </a:extLst>
            </a:pPr>
            <a:r>
              <a:rPr sz="2400"/>
              <a:t>论文表述,问题与问题之间、章节与章节之间、上下文之间文字表述应是相互关联、语</a:t>
            </a:r>
            <a:r>
              <a:rPr lang="zh-CN" sz="2400"/>
              <a:t>义</a:t>
            </a:r>
            <a:r>
              <a:rPr sz="2400"/>
              <a:t>连贯,解决问题的过程描述完整。</a:t>
            </a:r>
            <a:endParaRPr sz="2400"/>
          </a:p>
          <a:p>
            <a:pPr indent="609600" algn="just">
              <a:lnSpc>
                <a:spcPct val="150000"/>
              </a:lnSpc>
              <a:buClrTx/>
              <a:buSzTx/>
              <a:buFontTx/>
              <a:extLst>
                <a:ext uri="{35155182-B16C-46BC-9424-99874614C6A1}">
                  <wpsdc:indentchars xmlns:wpsdc="http://www.wps.cn/officeDocument/2017/drawingmlCustomData" val="200" checksum="4158780845"/>
                </a:ext>
              </a:extLst>
            </a:pPr>
            <a:r>
              <a:rPr sz="2400" b="1">
                <a:solidFill>
                  <a:srgbClr val="0000FF"/>
                </a:solidFill>
              </a:rPr>
              <a:t>注意:</a:t>
            </a:r>
            <a:r>
              <a:rPr sz="2400"/>
              <a:t>避免把赛题的子问题视为相互独立、不相关的问题,采用问答式解答,写成"简答式"的论文。</a:t>
            </a:r>
            <a:endParaRPr sz="2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02" name="Text Box 2"/>
          <p:cNvSpPr txBox="1"/>
          <p:nvPr/>
        </p:nvSpPr>
        <p:spPr>
          <a:xfrm>
            <a:off x="684213" y="981075"/>
            <a:ext cx="8135937" cy="457200"/>
          </a:xfrm>
          <a:prstGeom prst="rect">
            <a:avLst/>
          </a:prstGeom>
          <a:noFill/>
          <a:ln w="9525">
            <a:noFill/>
          </a:ln>
        </p:spPr>
        <p:txBody>
          <a:bodyPr>
            <a:spAutoFit/>
          </a:bodyPr>
          <a:p>
            <a:pPr eaLnBrk="1" hangingPunct="1">
              <a:spcBef>
                <a:spcPct val="50000"/>
              </a:spcBef>
            </a:pPr>
            <a:r>
              <a:rPr lang="zh-CN" altLang="en-US" sz="2400" b="1" dirty="0">
                <a:latin typeface="Times New Roman" panose="02020603050405020304" pitchFamily="18" charset="0"/>
                <a:cs typeface="Times New Roman" panose="02020603050405020304" pitchFamily="18" charset="0"/>
              </a:rPr>
              <a:t>结果与讨论</a:t>
            </a:r>
            <a:r>
              <a:rPr lang="en-US" altLang="zh-CN" sz="2400" b="1" dirty="0">
                <a:latin typeface="Times New Roman" panose="02020603050405020304" pitchFamily="18" charset="0"/>
                <a:cs typeface="Times New Roman" panose="02020603050405020304" pitchFamily="18" charset="0"/>
              </a:rPr>
              <a:t>(results and discussions) </a:t>
            </a:r>
            <a:endParaRPr lang="en-US" altLang="zh-CN" sz="2400" b="1" dirty="0">
              <a:latin typeface="Times New Roman" panose="02020603050405020304" pitchFamily="18" charset="0"/>
              <a:ea typeface="Times New Roman" panose="02020603050405020304" pitchFamily="18" charset="0"/>
            </a:endParaRPr>
          </a:p>
        </p:txBody>
      </p:sp>
      <p:sp>
        <p:nvSpPr>
          <p:cNvPr id="97283" name="Text Box 3"/>
          <p:cNvSpPr txBox="1"/>
          <p:nvPr/>
        </p:nvSpPr>
        <p:spPr>
          <a:xfrm>
            <a:off x="757238" y="1885950"/>
            <a:ext cx="7559675" cy="822325"/>
          </a:xfrm>
          <a:prstGeom prst="rect">
            <a:avLst/>
          </a:prstGeom>
          <a:noFill/>
          <a:ln w="9525">
            <a:noFill/>
          </a:ln>
        </p:spPr>
        <p:txBody>
          <a:bodyPr>
            <a:spAutoFit/>
          </a:bodyPr>
          <a:p>
            <a:pPr eaLnBrk="1" hangingPunct="1">
              <a:buFont typeface="Wingdings" panose="05000000000000000000" pitchFamily="2" charset="2"/>
            </a:pPr>
            <a:r>
              <a:rPr lang="en-US" altLang="zh-CN" sz="2400" b="1" dirty="0">
                <a:latin typeface="Verdana" panose="020B0604030504040204" pitchFamily="34" charset="0"/>
                <a:ea typeface="新宋体" panose="02010609030101010101" pitchFamily="49" charset="-122"/>
              </a:rPr>
              <a:t>    </a:t>
            </a:r>
            <a:r>
              <a:rPr lang="zh-CN" altLang="en-US" sz="2400" b="1" dirty="0">
                <a:latin typeface="Verdana" panose="020B0604030504040204" pitchFamily="34" charset="0"/>
                <a:ea typeface="新宋体" panose="02010609030101010101" pitchFamily="49" charset="-122"/>
              </a:rPr>
              <a:t>这是论文的价值所在，是论文的关键部分。它包括给出</a:t>
            </a:r>
            <a:r>
              <a:rPr lang="zh-CN" altLang="en-US" sz="2400" b="1" dirty="0">
                <a:solidFill>
                  <a:srgbClr val="FF0000"/>
                </a:solidFill>
                <a:latin typeface="Verdana" panose="020B0604030504040204" pitchFamily="34" charset="0"/>
                <a:ea typeface="新宋体" panose="02010609030101010101" pitchFamily="49" charset="-122"/>
              </a:rPr>
              <a:t>结果</a:t>
            </a:r>
            <a:r>
              <a:rPr lang="zh-CN" altLang="en-US" sz="2400" b="1" dirty="0">
                <a:latin typeface="Verdana" panose="020B0604030504040204" pitchFamily="34" charset="0"/>
                <a:ea typeface="新宋体" panose="02010609030101010101" pitchFamily="49" charset="-122"/>
              </a:rPr>
              <a:t>，并对结果进行定量或定性的</a:t>
            </a:r>
            <a:r>
              <a:rPr lang="zh-CN" altLang="en-US" sz="2400" b="1" dirty="0">
                <a:solidFill>
                  <a:srgbClr val="FF0000"/>
                </a:solidFill>
                <a:latin typeface="Verdana" panose="020B0604030504040204" pitchFamily="34" charset="0"/>
                <a:ea typeface="新宋体" panose="02010609030101010101" pitchFamily="49" charset="-122"/>
              </a:rPr>
              <a:t>讨论</a:t>
            </a:r>
            <a:r>
              <a:rPr lang="zh-CN" altLang="en-US" sz="2400" b="1" dirty="0">
                <a:latin typeface="Verdana" panose="020B0604030504040204" pitchFamily="34" charset="0"/>
                <a:ea typeface="新宋体" panose="02010609030101010101" pitchFamily="49" charset="-122"/>
              </a:rPr>
              <a:t>。</a:t>
            </a:r>
            <a:endParaRPr lang="zh-CN" altLang="en-US" sz="2400" b="1" dirty="0">
              <a:latin typeface="Verdana" panose="020B0604030504040204" pitchFamily="34" charset="0"/>
              <a:ea typeface="新宋体" panose="02010609030101010101" pitchFamily="49" charset="-122"/>
            </a:endParaRPr>
          </a:p>
        </p:txBody>
      </p:sp>
      <p:sp>
        <p:nvSpPr>
          <p:cNvPr id="97290" name="Text Box 10"/>
          <p:cNvSpPr txBox="1"/>
          <p:nvPr/>
        </p:nvSpPr>
        <p:spPr>
          <a:xfrm>
            <a:off x="611188" y="2924175"/>
            <a:ext cx="7921625" cy="3140075"/>
          </a:xfrm>
          <a:prstGeom prst="rect">
            <a:avLst/>
          </a:prstGeom>
          <a:noFill/>
          <a:ln w="9525">
            <a:noFill/>
          </a:ln>
        </p:spPr>
        <p:txBody>
          <a:bodyPr>
            <a:spAutoFit/>
          </a:bodyPr>
          <a:p>
            <a:pPr eaLnBrk="1" hangingPunct="1"/>
            <a:r>
              <a:rPr lang="en-US" altLang="zh-CN" sz="2000" dirty="0">
                <a:latin typeface="Times New Roman" panose="02020603050405020304" pitchFamily="18" charset="0"/>
                <a:cs typeface="Times New Roman" panose="02020603050405020304" pitchFamily="18" charset="0"/>
              </a:rPr>
              <a:t>        The Journal prefers that the Results and the Discussion components of all papers be in separate sections. This allows our readers to distinguish between statements that are directly deduced from the data and statements that may be inferred or suggested by the results. </a:t>
            </a:r>
            <a:endParaRPr lang="en-US" altLang="zh-CN" sz="2000" dirty="0">
              <a:solidFill>
                <a:srgbClr val="FF0000"/>
              </a:solidFill>
              <a:latin typeface="Times New Roman" panose="02020603050405020304" pitchFamily="18" charset="0"/>
              <a:cs typeface="Times New Roman" panose="02020603050405020304" pitchFamily="18" charset="0"/>
            </a:endParaRPr>
          </a:p>
          <a:p>
            <a:pPr eaLnBrk="1" hangingPunct="1"/>
            <a:r>
              <a:rPr lang="en-US" altLang="zh-CN" sz="2000" dirty="0">
                <a:solidFill>
                  <a:srgbClr val="FF0000"/>
                </a:solidFill>
                <a:latin typeface="Times New Roman" panose="02020603050405020304" pitchFamily="18" charset="0"/>
                <a:cs typeface="Times New Roman" panose="02020603050405020304" pitchFamily="18" charset="0"/>
              </a:rPr>
              <a:t>Results: </a:t>
            </a:r>
            <a:br>
              <a:rPr lang="en-US" altLang="zh-CN" sz="2000"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Results should be clear and concise. This should be presented in a section separate from the Discussion section.</a:t>
            </a:r>
            <a:br>
              <a:rPr lang="en-US" altLang="zh-CN" sz="2000" dirty="0">
                <a:latin typeface="Times New Roman" panose="02020603050405020304" pitchFamily="18" charset="0"/>
                <a:cs typeface="Times New Roman" panose="02020603050405020304" pitchFamily="18" charset="0"/>
              </a:rPr>
            </a:br>
            <a:r>
              <a:rPr lang="en-US" altLang="zh-CN" sz="2000" dirty="0">
                <a:solidFill>
                  <a:srgbClr val="FF0000"/>
                </a:solidFill>
                <a:latin typeface="Times New Roman" panose="02020603050405020304" pitchFamily="18" charset="0"/>
                <a:cs typeface="Times New Roman" panose="02020603050405020304" pitchFamily="18" charset="0"/>
              </a:rPr>
              <a:t>Discussions:</a:t>
            </a:r>
            <a:endParaRPr lang="en-US" altLang="zh-CN" sz="2000" dirty="0">
              <a:solidFill>
                <a:srgbClr val="FF0000"/>
              </a:solidFill>
              <a:latin typeface="Times New Roman" panose="02020603050405020304" pitchFamily="18" charset="0"/>
              <a:cs typeface="Times New Roman" panose="02020603050405020304" pitchFamily="18" charset="0"/>
            </a:endParaRPr>
          </a:p>
          <a:p>
            <a:pPr eaLnBrk="1" hangingPunct="1"/>
            <a:r>
              <a:rPr lang="en-US" altLang="zh-CN" sz="2000" dirty="0">
                <a:latin typeface="Times New Roman" panose="02020603050405020304" pitchFamily="18" charset="0"/>
                <a:cs typeface="Times New Roman" panose="02020603050405020304" pitchFamily="18" charset="0"/>
              </a:rPr>
              <a:t>This should explore the significance of the results of the work, not repeat them. Avoid extensive citations and discussion of published literature.</a:t>
            </a:r>
            <a:endParaRPr lang="en-US" altLang="zh-CN" sz="2000" dirty="0">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7283"/>
                                        </p:tgtEl>
                                        <p:attrNameLst>
                                          <p:attrName>style.visibility</p:attrName>
                                        </p:attrNameLst>
                                      </p:cBhvr>
                                      <p:to>
                                        <p:strVal val="visible"/>
                                      </p:to>
                                    </p:set>
                                    <p:animEffect transition="in" filter="strips(downRight)">
                                      <p:cBhvr>
                                        <p:cTn id="7" dur="500"/>
                                        <p:tgtEl>
                                          <p:spTgt spid="9728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97290"/>
                                        </p:tgtEl>
                                        <p:attrNameLst>
                                          <p:attrName>style.visibility</p:attrName>
                                        </p:attrNameLst>
                                      </p:cBhvr>
                                      <p:to>
                                        <p:strVal val="visible"/>
                                      </p:to>
                                    </p:set>
                                    <p:animEffect transition="in" filter="strips(downRight)">
                                      <p:cBhvr>
                                        <p:cTn id="12" dur="500"/>
                                        <p:tgtEl>
                                          <p:spTgt spid="97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p:bldP spid="9729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4018" name="Text Box 2"/>
          <p:cNvSpPr txBox="1"/>
          <p:nvPr/>
        </p:nvSpPr>
        <p:spPr>
          <a:xfrm>
            <a:off x="663575" y="1819275"/>
            <a:ext cx="4772025" cy="457200"/>
          </a:xfrm>
          <a:prstGeom prst="rect">
            <a:avLst/>
          </a:prstGeom>
          <a:noFill/>
          <a:ln w="9525">
            <a:noFill/>
          </a:ln>
        </p:spPr>
        <p:txBody>
          <a:bodyPr>
            <a:spAutoFit/>
          </a:bodyPr>
          <a:p>
            <a:pPr eaLnBrk="1" hangingPunct="1">
              <a:buFont typeface="Wingdings" panose="05000000000000000000" pitchFamily="2" charset="2"/>
              <a:buChar char="l"/>
            </a:pPr>
            <a:r>
              <a:rPr lang="en-US" altLang="zh-CN" sz="2400" b="1" dirty="0">
                <a:solidFill>
                  <a:srgbClr val="0000FF"/>
                </a:solidFill>
                <a:latin typeface="Verdana" panose="020B0604030504040204" pitchFamily="34" charset="0"/>
                <a:ea typeface="新宋体" panose="02010609030101010101" pitchFamily="49" charset="-122"/>
              </a:rPr>
              <a:t> </a:t>
            </a:r>
            <a:r>
              <a:rPr lang="zh-CN" altLang="en-US" sz="2400" b="1" dirty="0">
                <a:solidFill>
                  <a:srgbClr val="0000FF"/>
                </a:solidFill>
                <a:latin typeface="Verdana" panose="020B0604030504040204" pitchFamily="34" charset="0"/>
                <a:ea typeface="新宋体" panose="02010609030101010101" pitchFamily="49" charset="-122"/>
              </a:rPr>
              <a:t>结果部分注意事项 </a:t>
            </a:r>
            <a:endParaRPr lang="zh-CN" altLang="en-US" sz="2400" b="1" dirty="0">
              <a:solidFill>
                <a:srgbClr val="0000FF"/>
              </a:solidFill>
              <a:latin typeface="Verdana" panose="020B0604030504040204" pitchFamily="34" charset="0"/>
              <a:ea typeface="新宋体" panose="02010609030101010101" pitchFamily="49" charset="-122"/>
            </a:endParaRPr>
          </a:p>
        </p:txBody>
      </p:sp>
      <p:sp>
        <p:nvSpPr>
          <p:cNvPr id="99331" name="Text Box 3"/>
          <p:cNvSpPr txBox="1"/>
          <p:nvPr/>
        </p:nvSpPr>
        <p:spPr>
          <a:xfrm>
            <a:off x="971550" y="2420938"/>
            <a:ext cx="7848600" cy="1533525"/>
          </a:xfrm>
          <a:prstGeom prst="rect">
            <a:avLst/>
          </a:prstGeom>
          <a:noFill/>
          <a:ln w="9525">
            <a:noFill/>
          </a:ln>
        </p:spPr>
        <p:txBody>
          <a:bodyPr>
            <a:spAutoFit/>
          </a:bodyPr>
          <a:p>
            <a:pPr marL="274955" indent="-274955" eaLnBrk="1" hangingPunct="1">
              <a:lnSpc>
                <a:spcPct val="110000"/>
              </a:lnSpc>
              <a:spcBef>
                <a:spcPct val="50000"/>
              </a:spcBef>
              <a:buClr>
                <a:srgbClr val="FF0000"/>
              </a:buClr>
              <a:buFont typeface="Wingdings" panose="05000000000000000000" pitchFamily="2" charset="2"/>
              <a:buChar char="Ø"/>
            </a:pPr>
            <a:r>
              <a:rPr lang="zh-CN" altLang="en-US" sz="2200" b="1" dirty="0">
                <a:latin typeface="Verdana" panose="020B0604030504040204" pitchFamily="34" charset="0"/>
              </a:rPr>
              <a:t>明确和简单，不要描述在实验部分已经描述过的方法</a:t>
            </a:r>
            <a:endParaRPr lang="zh-CN" altLang="en-US" sz="2200" b="1" dirty="0">
              <a:latin typeface="Verdana" panose="020B0604030504040204" pitchFamily="34" charset="0"/>
            </a:endParaRPr>
          </a:p>
          <a:p>
            <a:pPr marL="274955" indent="-274955" eaLnBrk="1" hangingPunct="1">
              <a:lnSpc>
                <a:spcPct val="110000"/>
              </a:lnSpc>
              <a:spcBef>
                <a:spcPct val="50000"/>
              </a:spcBef>
              <a:buClr>
                <a:srgbClr val="FF0000"/>
              </a:buClr>
              <a:buFont typeface="Wingdings" panose="05000000000000000000" pitchFamily="2" charset="2"/>
              <a:buChar char="Ø"/>
            </a:pPr>
            <a:r>
              <a:rPr lang="zh-CN" altLang="en-US" sz="2200" b="1" dirty="0">
                <a:latin typeface="Verdana" panose="020B0604030504040204" pitchFamily="34" charset="0"/>
              </a:rPr>
              <a:t>有序和有逻辑地总结和说明实验的结果，不用给出解释</a:t>
            </a:r>
            <a:endParaRPr lang="zh-CN" altLang="en-US" sz="2200" b="1" dirty="0">
              <a:latin typeface="Verdana" panose="020B0604030504040204" pitchFamily="34" charset="0"/>
            </a:endParaRPr>
          </a:p>
          <a:p>
            <a:pPr marL="274955" indent="-274955" eaLnBrk="1" hangingPunct="1">
              <a:lnSpc>
                <a:spcPct val="110000"/>
              </a:lnSpc>
              <a:spcBef>
                <a:spcPct val="50000"/>
              </a:spcBef>
              <a:buClr>
                <a:srgbClr val="FF0000"/>
              </a:buClr>
              <a:buFont typeface="Wingdings" panose="05000000000000000000" pitchFamily="2" charset="2"/>
              <a:buChar char="Ø"/>
            </a:pPr>
            <a:r>
              <a:rPr lang="zh-CN" altLang="en-US" sz="2200" b="1" dirty="0">
                <a:latin typeface="Verdana" panose="020B0604030504040204" pitchFamily="34" charset="0"/>
              </a:rPr>
              <a:t>所有图片和表格的主要结果必须有文字说明</a:t>
            </a:r>
            <a:endParaRPr lang="zh-CN" altLang="en-US" sz="2200" b="1" dirty="0">
              <a:latin typeface="Verdana" panose="020B0604030504040204" pitchFamily="34" charset="0"/>
            </a:endParaRPr>
          </a:p>
        </p:txBody>
      </p:sp>
      <p:sp>
        <p:nvSpPr>
          <p:cNvPr id="99332" name="Text Box 4"/>
          <p:cNvSpPr txBox="1"/>
          <p:nvPr/>
        </p:nvSpPr>
        <p:spPr>
          <a:xfrm>
            <a:off x="1476375" y="4149725"/>
            <a:ext cx="6911975" cy="1778000"/>
          </a:xfrm>
          <a:prstGeom prst="rect">
            <a:avLst/>
          </a:prstGeom>
          <a:solidFill>
            <a:srgbClr val="FFFFCC"/>
          </a:solidFill>
          <a:ln w="9525" cap="flat" cmpd="sng">
            <a:solidFill>
              <a:srgbClr val="FF0000"/>
            </a:solidFill>
            <a:prstDash val="solid"/>
            <a:miter/>
            <a:headEnd type="none" w="med" len="med"/>
            <a:tailEnd type="none" w="med" len="med"/>
          </a:ln>
        </p:spPr>
        <p:txBody>
          <a:bodyPr>
            <a:spAutoFit/>
          </a:bodyPr>
          <a:p>
            <a:pPr eaLnBrk="1" hangingPunct="1">
              <a:spcBef>
                <a:spcPct val="50000"/>
              </a:spcBef>
            </a:pPr>
            <a:r>
              <a:rPr lang="en-US" altLang="zh-CN" sz="2000" b="1" dirty="0">
                <a:latin typeface="Verdana" panose="020B0604030504040204" pitchFamily="34" charset="0"/>
              </a:rPr>
              <a:t>—— </a:t>
            </a:r>
            <a:r>
              <a:rPr lang="zh-CN" altLang="en-US" sz="2000" b="1" dirty="0">
                <a:latin typeface="Verdana" panose="020B0604030504040204" pitchFamily="34" charset="0"/>
              </a:rPr>
              <a:t>图</a:t>
            </a:r>
            <a:r>
              <a:rPr lang="en-US" altLang="zh-CN" sz="2000" b="1" dirty="0">
                <a:latin typeface="Verdana" panose="020B0604030504040204" pitchFamily="34" charset="0"/>
              </a:rPr>
              <a:t>X</a:t>
            </a:r>
            <a:r>
              <a:rPr lang="zh-CN" altLang="en-US" sz="2000" b="1" dirty="0">
                <a:latin typeface="Verdana" panose="020B0604030504040204" pitchFamily="34" charset="0"/>
              </a:rPr>
              <a:t>是</a:t>
            </a:r>
            <a:r>
              <a:rPr lang="en-US" altLang="zh-CN" sz="2000" b="1" dirty="0">
                <a:latin typeface="Verdana" panose="020B0604030504040204" pitchFamily="34" charset="0"/>
              </a:rPr>
              <a:t>….</a:t>
            </a:r>
            <a:r>
              <a:rPr lang="zh-CN" altLang="en-US" sz="2000" b="1" dirty="0">
                <a:latin typeface="Verdana" panose="020B0604030504040204" pitchFamily="34" charset="0"/>
              </a:rPr>
              <a:t>。由图</a:t>
            </a:r>
            <a:r>
              <a:rPr lang="en-US" altLang="zh-CN" sz="2000" b="1" dirty="0">
                <a:latin typeface="Verdana" panose="020B0604030504040204" pitchFamily="34" charset="0"/>
              </a:rPr>
              <a:t>X</a:t>
            </a:r>
            <a:r>
              <a:rPr lang="zh-CN" altLang="en-US" sz="2000" b="1" dirty="0">
                <a:latin typeface="Verdana" panose="020B0604030504040204" pitchFamily="34" charset="0"/>
              </a:rPr>
              <a:t>可见（图</a:t>
            </a:r>
            <a:r>
              <a:rPr lang="en-US" altLang="zh-CN" sz="2000" b="1" dirty="0">
                <a:latin typeface="Verdana" panose="020B0604030504040204" pitchFamily="34" charset="0"/>
              </a:rPr>
              <a:t>X</a:t>
            </a:r>
            <a:r>
              <a:rPr lang="zh-CN" altLang="en-US" sz="2000" b="1" dirty="0">
                <a:latin typeface="Verdana" panose="020B0604030504040204" pitchFamily="34" charset="0"/>
              </a:rPr>
              <a:t>表明），</a:t>
            </a:r>
            <a:r>
              <a:rPr lang="en-US" altLang="zh-CN" sz="2000" b="1" dirty="0">
                <a:latin typeface="Verdana" panose="020B0604030504040204" pitchFamily="34" charset="0"/>
              </a:rPr>
              <a:t>A</a:t>
            </a:r>
            <a:r>
              <a:rPr lang="zh-CN" altLang="en-US" sz="2000" b="1" dirty="0">
                <a:latin typeface="Verdana" panose="020B0604030504040204" pitchFamily="34" charset="0"/>
              </a:rPr>
              <a:t>随</a:t>
            </a:r>
            <a:r>
              <a:rPr lang="en-US" altLang="zh-CN" sz="2000" b="1" dirty="0">
                <a:latin typeface="Verdana" panose="020B0604030504040204" pitchFamily="34" charset="0"/>
              </a:rPr>
              <a:t>B….</a:t>
            </a:r>
            <a:r>
              <a:rPr lang="zh-CN" altLang="en-US" sz="2000" b="1" dirty="0">
                <a:latin typeface="Verdana" panose="020B0604030504040204" pitchFamily="34" charset="0"/>
              </a:rPr>
              <a:t>（随着</a:t>
            </a:r>
            <a:r>
              <a:rPr lang="en-US" altLang="zh-CN" sz="2000" b="1" dirty="0">
                <a:latin typeface="Verdana" panose="020B0604030504040204" pitchFamily="34" charset="0"/>
              </a:rPr>
              <a:t>A</a:t>
            </a:r>
            <a:r>
              <a:rPr lang="zh-CN" altLang="en-US" sz="2000" b="1" dirty="0">
                <a:latin typeface="Verdana" panose="020B0604030504040204" pitchFamily="34" charset="0"/>
              </a:rPr>
              <a:t>的</a:t>
            </a:r>
            <a:r>
              <a:rPr lang="en-US" altLang="zh-CN" sz="2000" b="1" dirty="0">
                <a:latin typeface="Verdana" panose="020B0604030504040204" pitchFamily="34" charset="0"/>
              </a:rPr>
              <a:t>….</a:t>
            </a:r>
            <a:r>
              <a:rPr lang="zh-CN" altLang="en-US" sz="2000" b="1" dirty="0">
                <a:latin typeface="Verdana" panose="020B0604030504040204" pitchFamily="34" charset="0"/>
              </a:rPr>
              <a:t>，</a:t>
            </a:r>
            <a:r>
              <a:rPr lang="en-US" altLang="zh-CN" sz="2000" b="1" dirty="0">
                <a:latin typeface="Verdana" panose="020B0604030504040204" pitchFamily="34" charset="0"/>
              </a:rPr>
              <a:t>B</a:t>
            </a:r>
            <a:r>
              <a:rPr lang="zh-CN" altLang="en-US" sz="2000" b="1" dirty="0">
                <a:latin typeface="Verdana" panose="020B0604030504040204" pitchFamily="34" charset="0"/>
              </a:rPr>
              <a:t>呈现出</a:t>
            </a:r>
            <a:r>
              <a:rPr lang="en-US" altLang="zh-CN" sz="2000" b="1" dirty="0">
                <a:latin typeface="Verdana" panose="020B0604030504040204" pitchFamily="34" charset="0"/>
              </a:rPr>
              <a:t>…</a:t>
            </a:r>
            <a:r>
              <a:rPr lang="zh-CN" altLang="en-US" sz="2000" b="1" dirty="0">
                <a:latin typeface="Verdana" panose="020B0604030504040204" pitchFamily="34" charset="0"/>
              </a:rPr>
              <a:t>变化趋势），当</a:t>
            </a:r>
            <a:r>
              <a:rPr lang="en-US" altLang="zh-CN" sz="2000" b="1" dirty="0">
                <a:latin typeface="Verdana" panose="020B0604030504040204" pitchFamily="34" charset="0"/>
              </a:rPr>
              <a:t>A</a:t>
            </a:r>
            <a:r>
              <a:rPr lang="zh-CN" altLang="en-US" sz="2000" b="1" dirty="0">
                <a:latin typeface="Verdana" panose="020B0604030504040204" pitchFamily="34" charset="0"/>
              </a:rPr>
              <a:t>为</a:t>
            </a:r>
            <a:r>
              <a:rPr lang="en-US" altLang="zh-CN" sz="2000" b="1" dirty="0">
                <a:latin typeface="Verdana" panose="020B0604030504040204" pitchFamily="34" charset="0"/>
              </a:rPr>
              <a:t>…</a:t>
            </a:r>
            <a:r>
              <a:rPr lang="zh-CN" altLang="en-US" sz="2000" b="1" dirty="0">
                <a:latin typeface="Verdana" panose="020B0604030504040204" pitchFamily="34" charset="0"/>
              </a:rPr>
              <a:t>时，</a:t>
            </a:r>
            <a:r>
              <a:rPr lang="en-US" altLang="zh-CN" sz="2000" b="1" dirty="0">
                <a:latin typeface="Verdana" panose="020B0604030504040204" pitchFamily="34" charset="0"/>
              </a:rPr>
              <a:t>B</a:t>
            </a:r>
            <a:r>
              <a:rPr lang="zh-CN" altLang="en-US" sz="2000" b="1" dirty="0">
                <a:latin typeface="Verdana" panose="020B0604030504040204" pitchFamily="34" charset="0"/>
              </a:rPr>
              <a:t>为</a:t>
            </a:r>
            <a:r>
              <a:rPr lang="en-US" altLang="zh-CN" sz="2000" b="1" dirty="0">
                <a:latin typeface="Verdana" panose="020B0604030504040204" pitchFamily="34" charset="0"/>
              </a:rPr>
              <a:t>…</a:t>
            </a:r>
            <a:endParaRPr lang="en-US" altLang="zh-CN" sz="2000" b="1" dirty="0">
              <a:latin typeface="Verdana" panose="020B0604030504040204" pitchFamily="34" charset="0"/>
            </a:endParaRPr>
          </a:p>
          <a:p>
            <a:pPr eaLnBrk="1" hangingPunct="1">
              <a:spcBef>
                <a:spcPct val="50000"/>
              </a:spcBef>
            </a:pPr>
            <a:r>
              <a:rPr lang="en-US" altLang="zh-CN" sz="2000" b="1" dirty="0">
                <a:latin typeface="Verdana" panose="020B0604030504040204" pitchFamily="34" charset="0"/>
              </a:rPr>
              <a:t>——… was shown in Fig. 1(Fig.1 shows …). From Fig.1, we can see ….(it can be seen that …). With the increasing of A, B …</a:t>
            </a:r>
            <a:endParaRPr lang="en-US" altLang="zh-CN" sz="20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99331">
                                            <p:txEl>
                                              <p:charRg st="0" end="24"/>
                                            </p:txEl>
                                          </p:spTgt>
                                        </p:tgtEl>
                                        <p:attrNameLst>
                                          <p:attrName>style.visibility</p:attrName>
                                        </p:attrNameLst>
                                      </p:cBhvr>
                                      <p:to>
                                        <p:strVal val="visible"/>
                                      </p:to>
                                    </p:set>
                                    <p:animEffect transition="in" filter="strips(downRight)">
                                      <p:cBhvr>
                                        <p:cTn id="7" dur="500"/>
                                        <p:tgtEl>
                                          <p:spTgt spid="99331">
                                            <p:txEl>
                                              <p:charRg st="0" end="24"/>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99331">
                                            <p:txEl>
                                              <p:charRg st="24" end="49"/>
                                            </p:txEl>
                                          </p:spTgt>
                                        </p:tgtEl>
                                        <p:attrNameLst>
                                          <p:attrName>style.visibility</p:attrName>
                                        </p:attrNameLst>
                                      </p:cBhvr>
                                      <p:to>
                                        <p:strVal val="visible"/>
                                      </p:to>
                                    </p:set>
                                    <p:animEffect transition="in" filter="strips(downRight)">
                                      <p:cBhvr>
                                        <p:cTn id="11" dur="500"/>
                                        <p:tgtEl>
                                          <p:spTgt spid="99331">
                                            <p:txEl>
                                              <p:charRg st="24" end="49"/>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99331">
                                            <p:txEl>
                                              <p:charRg st="49" end="69"/>
                                            </p:txEl>
                                          </p:spTgt>
                                        </p:tgtEl>
                                        <p:attrNameLst>
                                          <p:attrName>style.visibility</p:attrName>
                                        </p:attrNameLst>
                                      </p:cBhvr>
                                      <p:to>
                                        <p:strVal val="visible"/>
                                      </p:to>
                                    </p:set>
                                    <p:animEffect transition="in" filter="strips(downRight)">
                                      <p:cBhvr>
                                        <p:cTn id="15" dur="500"/>
                                        <p:tgtEl>
                                          <p:spTgt spid="99331">
                                            <p:txEl>
                                              <p:charRg st="49" end="69"/>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99332"/>
                                        </p:tgtEl>
                                        <p:attrNameLst>
                                          <p:attrName>style.visibility</p:attrName>
                                        </p:attrNameLst>
                                      </p:cBhvr>
                                      <p:to>
                                        <p:strVal val="visible"/>
                                      </p:to>
                                    </p:set>
                                    <p:animEffect transition="in" filter="wipe(up)">
                                      <p:cBhvr>
                                        <p:cTn id="19" dur="500"/>
                                        <p:tgtEl>
                                          <p:spTgt spid="99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42" name="Text Box 2"/>
          <p:cNvSpPr txBox="1"/>
          <p:nvPr/>
        </p:nvSpPr>
        <p:spPr>
          <a:xfrm>
            <a:off x="663575" y="1819275"/>
            <a:ext cx="4772025" cy="457200"/>
          </a:xfrm>
          <a:prstGeom prst="rect">
            <a:avLst/>
          </a:prstGeom>
          <a:noFill/>
          <a:ln w="9525">
            <a:noFill/>
          </a:ln>
        </p:spPr>
        <p:txBody>
          <a:bodyPr>
            <a:spAutoFit/>
          </a:bodyPr>
          <a:p>
            <a:pPr eaLnBrk="1" hangingPunct="1">
              <a:buFont typeface="Wingdings" panose="05000000000000000000" pitchFamily="2" charset="2"/>
              <a:buChar char="l"/>
            </a:pPr>
            <a:r>
              <a:rPr lang="en-US" altLang="zh-CN" sz="2400" b="1" dirty="0">
                <a:solidFill>
                  <a:srgbClr val="0000FF"/>
                </a:solidFill>
                <a:latin typeface="Verdana" panose="020B0604030504040204" pitchFamily="34" charset="0"/>
                <a:ea typeface="新宋体" panose="02010609030101010101" pitchFamily="49" charset="-122"/>
              </a:rPr>
              <a:t> </a:t>
            </a:r>
            <a:r>
              <a:rPr lang="zh-CN" altLang="en-US" sz="2400" b="1" dirty="0">
                <a:solidFill>
                  <a:srgbClr val="0000FF"/>
                </a:solidFill>
                <a:latin typeface="Verdana" panose="020B0604030504040204" pitchFamily="34" charset="0"/>
                <a:ea typeface="新宋体" panose="02010609030101010101" pitchFamily="49" charset="-122"/>
              </a:rPr>
              <a:t>结果部分注意事项 </a:t>
            </a:r>
            <a:endParaRPr lang="zh-CN" altLang="en-US" sz="2400" b="1" dirty="0">
              <a:solidFill>
                <a:srgbClr val="0000FF"/>
              </a:solidFill>
              <a:latin typeface="Verdana" panose="020B0604030504040204" pitchFamily="34" charset="0"/>
              <a:ea typeface="新宋体" panose="02010609030101010101" pitchFamily="49" charset="-122"/>
            </a:endParaRPr>
          </a:p>
        </p:txBody>
      </p:sp>
      <p:sp>
        <p:nvSpPr>
          <p:cNvPr id="251907" name="Text Box 3"/>
          <p:cNvSpPr txBox="1"/>
          <p:nvPr/>
        </p:nvSpPr>
        <p:spPr>
          <a:xfrm>
            <a:off x="971550" y="2420938"/>
            <a:ext cx="7848600" cy="3511550"/>
          </a:xfrm>
          <a:prstGeom prst="rect">
            <a:avLst/>
          </a:prstGeom>
          <a:noFill/>
          <a:ln w="9525">
            <a:noFill/>
          </a:ln>
        </p:spPr>
        <p:txBody>
          <a:bodyPr>
            <a:spAutoFit/>
          </a:bodyPr>
          <a:p>
            <a:pPr marL="274955" indent="-274955" eaLnBrk="1" hangingPunct="1">
              <a:lnSpc>
                <a:spcPct val="110000"/>
              </a:lnSpc>
              <a:spcBef>
                <a:spcPct val="50000"/>
              </a:spcBef>
              <a:buClr>
                <a:srgbClr val="FF0000"/>
              </a:buClr>
              <a:buFont typeface="Wingdings" panose="05000000000000000000" pitchFamily="2" charset="2"/>
              <a:buChar char="Ø"/>
            </a:pPr>
            <a:r>
              <a:rPr lang="zh-CN" altLang="en-US" sz="2200" b="1" dirty="0">
                <a:latin typeface="Verdana" panose="020B0604030504040204" pitchFamily="34" charset="0"/>
              </a:rPr>
              <a:t>明确和简单，不要描述在实验部分已经描述过的方法</a:t>
            </a:r>
            <a:endParaRPr lang="zh-CN" altLang="en-US" sz="2200" b="1" dirty="0">
              <a:latin typeface="Verdana" panose="020B0604030504040204" pitchFamily="34" charset="0"/>
            </a:endParaRPr>
          </a:p>
          <a:p>
            <a:pPr marL="274955" indent="-274955" eaLnBrk="1" hangingPunct="1">
              <a:lnSpc>
                <a:spcPct val="110000"/>
              </a:lnSpc>
              <a:spcBef>
                <a:spcPct val="50000"/>
              </a:spcBef>
              <a:buClr>
                <a:srgbClr val="FF0000"/>
              </a:buClr>
              <a:buFont typeface="Wingdings" panose="05000000000000000000" pitchFamily="2" charset="2"/>
              <a:buChar char="Ø"/>
            </a:pPr>
            <a:r>
              <a:rPr lang="zh-CN" altLang="en-US" sz="2200" b="1" dirty="0">
                <a:latin typeface="Verdana" panose="020B0604030504040204" pitchFamily="34" charset="0"/>
              </a:rPr>
              <a:t>有序和有逻辑地总结和说明实验的结果，不用给出解释</a:t>
            </a:r>
            <a:endParaRPr lang="zh-CN" altLang="en-US" sz="2200" b="1" dirty="0">
              <a:latin typeface="Verdana" panose="020B0604030504040204" pitchFamily="34" charset="0"/>
            </a:endParaRPr>
          </a:p>
          <a:p>
            <a:pPr marL="274955" indent="-274955" eaLnBrk="1" hangingPunct="1">
              <a:lnSpc>
                <a:spcPct val="110000"/>
              </a:lnSpc>
              <a:spcBef>
                <a:spcPct val="50000"/>
              </a:spcBef>
              <a:buClr>
                <a:srgbClr val="FF0000"/>
              </a:buClr>
              <a:buFont typeface="Wingdings" panose="05000000000000000000" pitchFamily="2" charset="2"/>
              <a:buChar char="Ø"/>
            </a:pPr>
            <a:r>
              <a:rPr lang="zh-CN" altLang="en-US" sz="2200" b="1" dirty="0">
                <a:latin typeface="Verdana" panose="020B0604030504040204" pitchFamily="34" charset="0"/>
              </a:rPr>
              <a:t>所有图片和表格的主要结果必须有文字说明</a:t>
            </a:r>
            <a:endParaRPr lang="zh-CN" altLang="en-US" sz="2200" b="1" dirty="0">
              <a:latin typeface="Verdana" panose="020B0604030504040204" pitchFamily="34" charset="0"/>
            </a:endParaRPr>
          </a:p>
          <a:p>
            <a:pPr marL="274955" indent="-274955" eaLnBrk="1" hangingPunct="1">
              <a:lnSpc>
                <a:spcPct val="110000"/>
              </a:lnSpc>
              <a:spcBef>
                <a:spcPct val="50000"/>
              </a:spcBef>
              <a:buClr>
                <a:srgbClr val="FF0000"/>
              </a:buClr>
              <a:buFont typeface="Wingdings" panose="05000000000000000000" pitchFamily="2" charset="2"/>
              <a:buChar char="Ø"/>
            </a:pPr>
            <a:r>
              <a:rPr lang="zh-CN" altLang="en-US" sz="2200" b="1" dirty="0">
                <a:latin typeface="Verdana" panose="020B0604030504040204" pitchFamily="34" charset="0"/>
              </a:rPr>
              <a:t>文字部分从来没有提到的图片和表格不能要</a:t>
            </a:r>
            <a:endParaRPr lang="zh-CN" altLang="en-US" sz="2200" b="1" dirty="0">
              <a:latin typeface="Verdana" panose="020B0604030504040204" pitchFamily="34" charset="0"/>
            </a:endParaRPr>
          </a:p>
          <a:p>
            <a:pPr marL="274955" indent="-274955" eaLnBrk="1" hangingPunct="1">
              <a:lnSpc>
                <a:spcPct val="110000"/>
              </a:lnSpc>
              <a:spcBef>
                <a:spcPct val="50000"/>
              </a:spcBef>
              <a:buClr>
                <a:srgbClr val="FF0000"/>
              </a:buClr>
              <a:buFont typeface="Wingdings" panose="05000000000000000000" pitchFamily="2" charset="2"/>
              <a:buChar char="Ø"/>
            </a:pPr>
            <a:r>
              <a:rPr lang="zh-CN" altLang="en-US" sz="2200" b="1" dirty="0">
                <a:latin typeface="Verdana" panose="020B0604030504040204" pitchFamily="34" charset="0"/>
              </a:rPr>
              <a:t>给出实验结果时应避免把所有数据和盘托出，而要对数据进行整理，并采用合适的表达形式如图或表格等。</a:t>
            </a:r>
            <a:endParaRPr lang="zh-CN" altLang="en-US" sz="2200" b="1" dirty="0">
              <a:latin typeface="Verdana" panose="020B0604030504040204" pitchFamily="34" charset="0"/>
            </a:endParaRPr>
          </a:p>
          <a:p>
            <a:pPr marL="274955" indent="-274955" eaLnBrk="1" hangingPunct="1">
              <a:lnSpc>
                <a:spcPct val="110000"/>
              </a:lnSpc>
              <a:spcBef>
                <a:spcPct val="50000"/>
              </a:spcBef>
              <a:buClr>
                <a:srgbClr val="FF0000"/>
              </a:buClr>
              <a:buFont typeface="Wingdings" panose="05000000000000000000" pitchFamily="2" charset="2"/>
              <a:buChar char="Ø"/>
            </a:pPr>
            <a:r>
              <a:rPr lang="zh-CN" altLang="en-US" sz="2200" b="1" u="sng" dirty="0">
                <a:latin typeface="Verdana" panose="020B0604030504040204" pitchFamily="34" charset="0"/>
              </a:rPr>
              <a:t>在整理数据时，不能随意舍去与自己不希望的数据</a:t>
            </a:r>
            <a:endParaRPr lang="zh-CN" altLang="en-US" sz="2200" b="1" u="sng"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251907">
                                            <p:txEl>
                                              <p:charRg st="69" end="89"/>
                                            </p:txEl>
                                          </p:spTgt>
                                        </p:tgtEl>
                                        <p:attrNameLst>
                                          <p:attrName>style.visibility</p:attrName>
                                        </p:attrNameLst>
                                      </p:cBhvr>
                                      <p:to>
                                        <p:strVal val="visible"/>
                                      </p:to>
                                    </p:set>
                                    <p:animEffect transition="in" filter="strips(downRight)">
                                      <p:cBhvr>
                                        <p:cTn id="7" dur="500"/>
                                        <p:tgtEl>
                                          <p:spTgt spid="251907">
                                            <p:txEl>
                                              <p:charRg st="69" end="89"/>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251907">
                                            <p:txEl>
                                              <p:charRg st="89" end="137"/>
                                            </p:txEl>
                                          </p:spTgt>
                                        </p:tgtEl>
                                        <p:attrNameLst>
                                          <p:attrName>style.visibility</p:attrName>
                                        </p:attrNameLst>
                                      </p:cBhvr>
                                      <p:to>
                                        <p:strVal val="visible"/>
                                      </p:to>
                                    </p:set>
                                    <p:animEffect transition="in" filter="strips(downRight)">
                                      <p:cBhvr>
                                        <p:cTn id="11" dur="500"/>
                                        <p:tgtEl>
                                          <p:spTgt spid="251907">
                                            <p:txEl>
                                              <p:charRg st="89" end="137"/>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251907">
                                            <p:txEl>
                                              <p:charRg st="137" end="160"/>
                                            </p:txEl>
                                          </p:spTgt>
                                        </p:tgtEl>
                                        <p:attrNameLst>
                                          <p:attrName>style.visibility</p:attrName>
                                        </p:attrNameLst>
                                      </p:cBhvr>
                                      <p:to>
                                        <p:strVal val="visible"/>
                                      </p:to>
                                    </p:set>
                                    <p:animEffect transition="in" filter="strips(downRight)">
                                      <p:cBhvr>
                                        <p:cTn id="15" dur="500"/>
                                        <p:tgtEl>
                                          <p:spTgt spid="251907">
                                            <p:txEl>
                                              <p:charRg st="137" end="16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6066" name="Text Box 2"/>
          <p:cNvSpPr txBox="1"/>
          <p:nvPr/>
        </p:nvSpPr>
        <p:spPr>
          <a:xfrm>
            <a:off x="684213" y="1844675"/>
            <a:ext cx="4608512" cy="457200"/>
          </a:xfrm>
          <a:prstGeom prst="rect">
            <a:avLst/>
          </a:prstGeom>
          <a:noFill/>
          <a:ln w="9525">
            <a:noFill/>
          </a:ln>
        </p:spPr>
        <p:txBody>
          <a:bodyPr>
            <a:spAutoFit/>
          </a:bodyPr>
          <a:p>
            <a:pPr eaLnBrk="1" hangingPunct="1">
              <a:buFont typeface="Wingdings" panose="05000000000000000000" pitchFamily="2" charset="2"/>
              <a:buChar char="l"/>
            </a:pPr>
            <a:r>
              <a:rPr lang="en-US" altLang="zh-CN" sz="2400" b="1" dirty="0">
                <a:solidFill>
                  <a:srgbClr val="0000FF"/>
                </a:solidFill>
                <a:latin typeface="Verdana" panose="020B0604030504040204" pitchFamily="34" charset="0"/>
                <a:ea typeface="新宋体" panose="02010609030101010101" pitchFamily="49" charset="-122"/>
              </a:rPr>
              <a:t> </a:t>
            </a:r>
            <a:r>
              <a:rPr lang="zh-CN" altLang="en-US" sz="2400" b="1" dirty="0">
                <a:solidFill>
                  <a:srgbClr val="0000FF"/>
                </a:solidFill>
                <a:latin typeface="Verdana" panose="020B0604030504040204" pitchFamily="34" charset="0"/>
                <a:ea typeface="新宋体" panose="02010609030101010101" pitchFamily="49" charset="-122"/>
              </a:rPr>
              <a:t>结果的讨论</a:t>
            </a:r>
            <a:endParaRPr lang="zh-CN" altLang="en-US" sz="2400" b="1" dirty="0">
              <a:solidFill>
                <a:srgbClr val="0000FF"/>
              </a:solidFill>
              <a:latin typeface="Verdana" panose="020B0604030504040204" pitchFamily="34" charset="0"/>
              <a:ea typeface="新宋体" panose="02010609030101010101" pitchFamily="49" charset="-122"/>
            </a:endParaRPr>
          </a:p>
        </p:txBody>
      </p:sp>
      <p:sp>
        <p:nvSpPr>
          <p:cNvPr id="100355" name="Text Box 3"/>
          <p:cNvSpPr txBox="1"/>
          <p:nvPr/>
        </p:nvSpPr>
        <p:spPr>
          <a:xfrm>
            <a:off x="684213" y="2565400"/>
            <a:ext cx="7775575" cy="2936875"/>
          </a:xfrm>
          <a:prstGeom prst="rect">
            <a:avLst/>
          </a:prstGeom>
          <a:noFill/>
          <a:ln w="9525">
            <a:noFill/>
          </a:ln>
        </p:spPr>
        <p:txBody>
          <a:bodyPr>
            <a:spAutoFit/>
          </a:bodyPr>
          <a:p>
            <a:pPr marL="274955" indent="-274955" eaLnBrk="1" hangingPunct="1">
              <a:lnSpc>
                <a:spcPct val="130000"/>
              </a:lnSpc>
              <a:spcBef>
                <a:spcPct val="70000"/>
              </a:spcBef>
              <a:buClr>
                <a:srgbClr val="FF0000"/>
              </a:buClr>
              <a:buFont typeface="Wingdings" panose="05000000000000000000" pitchFamily="2" charset="2"/>
              <a:buChar char="Ø"/>
            </a:pPr>
            <a:r>
              <a:rPr lang="zh-CN" altLang="en-US" sz="2200" b="1" dirty="0">
                <a:solidFill>
                  <a:srgbClr val="FF0000"/>
                </a:solidFill>
                <a:latin typeface="Verdana" panose="020B0604030504040204" pitchFamily="34" charset="0"/>
              </a:rPr>
              <a:t>这是论文中最难写的一部分</a:t>
            </a:r>
            <a:r>
              <a:rPr lang="zh-CN" altLang="en-US" sz="2200" b="1" dirty="0">
                <a:latin typeface="Verdana" panose="020B0604030504040204" pitchFamily="34" charset="0"/>
              </a:rPr>
              <a:t>，也是最有价值的一部分。这部分的基本目的是给出实验结果之间的关系，进行讨论，阐述结果的意义，说明结果与前人不同的原因，根据研究结果继续阐发作者自己的见解。</a:t>
            </a:r>
            <a:endParaRPr lang="zh-CN" altLang="en-US" sz="2200" b="1" dirty="0">
              <a:latin typeface="Verdana" panose="020B0604030504040204" pitchFamily="34" charset="0"/>
            </a:endParaRPr>
          </a:p>
          <a:p>
            <a:pPr marL="274955" indent="-274955" eaLnBrk="1" hangingPunct="1">
              <a:lnSpc>
                <a:spcPct val="130000"/>
              </a:lnSpc>
              <a:spcBef>
                <a:spcPct val="70000"/>
              </a:spcBef>
              <a:buClr>
                <a:srgbClr val="FF0000"/>
              </a:buClr>
              <a:buFont typeface="Wingdings" panose="05000000000000000000" pitchFamily="2" charset="2"/>
              <a:buChar char="Ø"/>
            </a:pPr>
            <a:r>
              <a:rPr lang="zh-CN" altLang="en-US" sz="2200" b="1" dirty="0">
                <a:latin typeface="Verdana" panose="020B0604030504040204" pitchFamily="34" charset="0"/>
              </a:rPr>
              <a:t>解释所取得的研究成果，提出研究的方向和问题。最主要的是突出新发现、新发明，说明研究结果的必然性或偶然性。</a:t>
            </a:r>
            <a:endParaRPr lang="zh-CN" altLang="en-US" sz="22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100355">
                                            <p:txEl>
                                              <p:charRg st="0" end="90"/>
                                            </p:txEl>
                                          </p:spTgt>
                                        </p:tgtEl>
                                        <p:attrNameLst>
                                          <p:attrName>style.visibility</p:attrName>
                                        </p:attrNameLst>
                                      </p:cBhvr>
                                      <p:to>
                                        <p:strVal val="visible"/>
                                      </p:to>
                                    </p:set>
                                    <p:animEffect transition="in" filter="strips(downRight)">
                                      <p:cBhvr>
                                        <p:cTn id="7" dur="500"/>
                                        <p:tgtEl>
                                          <p:spTgt spid="100355">
                                            <p:txEl>
                                              <p:charRg st="0" end="90"/>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100355">
                                            <p:txEl>
                                              <p:charRg st="90" end="143"/>
                                            </p:txEl>
                                          </p:spTgt>
                                        </p:tgtEl>
                                        <p:attrNameLst>
                                          <p:attrName>style.visibility</p:attrName>
                                        </p:attrNameLst>
                                      </p:cBhvr>
                                      <p:to>
                                        <p:strVal val="visible"/>
                                      </p:to>
                                    </p:set>
                                    <p:animEffect transition="in" filter="strips(downRight)">
                                      <p:cBhvr>
                                        <p:cTn id="11" dur="500"/>
                                        <p:tgtEl>
                                          <p:spTgt spid="100355">
                                            <p:txEl>
                                              <p:charRg st="90" end="14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7090" name="Text Box 2"/>
          <p:cNvSpPr txBox="1"/>
          <p:nvPr/>
        </p:nvSpPr>
        <p:spPr>
          <a:xfrm>
            <a:off x="611188" y="2060575"/>
            <a:ext cx="4897437" cy="457200"/>
          </a:xfrm>
          <a:prstGeom prst="rect">
            <a:avLst/>
          </a:prstGeom>
          <a:noFill/>
          <a:ln w="9525">
            <a:noFill/>
          </a:ln>
        </p:spPr>
        <p:txBody>
          <a:bodyPr>
            <a:spAutoFit/>
          </a:bodyPr>
          <a:p>
            <a:pPr eaLnBrk="1" hangingPunct="1">
              <a:buFont typeface="Wingdings" panose="05000000000000000000" pitchFamily="2" charset="2"/>
              <a:buChar char="l"/>
            </a:pPr>
            <a:r>
              <a:rPr lang="en-US" altLang="zh-CN" sz="2400" b="1" dirty="0">
                <a:solidFill>
                  <a:srgbClr val="0000FF"/>
                </a:solidFill>
                <a:latin typeface="Verdana" panose="020B0604030504040204" pitchFamily="34" charset="0"/>
                <a:ea typeface="新宋体" panose="02010609030101010101" pitchFamily="49" charset="-122"/>
              </a:rPr>
              <a:t> </a:t>
            </a:r>
            <a:r>
              <a:rPr lang="zh-CN" altLang="en-US" sz="2400" b="1" dirty="0">
                <a:solidFill>
                  <a:srgbClr val="0000FF"/>
                </a:solidFill>
                <a:latin typeface="Verdana" panose="020B0604030504040204" pitchFamily="34" charset="0"/>
                <a:ea typeface="新宋体" panose="02010609030101010101" pitchFamily="49" charset="-122"/>
              </a:rPr>
              <a:t>怎么写讨论</a:t>
            </a:r>
            <a:endParaRPr lang="zh-CN" altLang="en-US" sz="2400" b="1" dirty="0">
              <a:solidFill>
                <a:srgbClr val="0000FF"/>
              </a:solidFill>
              <a:latin typeface="Verdana" panose="020B0604030504040204" pitchFamily="34" charset="0"/>
              <a:ea typeface="新宋体" panose="02010609030101010101" pitchFamily="49" charset="-122"/>
            </a:endParaRPr>
          </a:p>
        </p:txBody>
      </p:sp>
      <p:sp>
        <p:nvSpPr>
          <p:cNvPr id="101379" name="Text Box 3"/>
          <p:cNvSpPr txBox="1"/>
          <p:nvPr/>
        </p:nvSpPr>
        <p:spPr>
          <a:xfrm>
            <a:off x="1114425" y="2708275"/>
            <a:ext cx="7129463" cy="3170238"/>
          </a:xfrm>
          <a:prstGeom prst="rect">
            <a:avLst/>
          </a:prstGeom>
          <a:noFill/>
          <a:ln w="9525">
            <a:noFill/>
          </a:ln>
        </p:spPr>
        <p:txBody>
          <a:bodyPr>
            <a:spAutoFit/>
          </a:bodyPr>
          <a:p>
            <a:pPr marL="274955" indent="-274955" eaLnBrk="1" hangingPunct="1">
              <a:lnSpc>
                <a:spcPct val="110000"/>
              </a:lnSpc>
              <a:spcBef>
                <a:spcPct val="30000"/>
              </a:spcBef>
              <a:buClr>
                <a:srgbClr val="FF0000"/>
              </a:buClr>
              <a:buFont typeface="Wingdings" panose="05000000000000000000" pitchFamily="2" charset="2"/>
              <a:buChar char="Ø"/>
            </a:pPr>
            <a:r>
              <a:rPr lang="zh-CN" altLang="en-US" sz="2200" b="1" dirty="0">
                <a:latin typeface="Verdana" panose="020B0604030504040204" pitchFamily="34" charset="0"/>
              </a:rPr>
              <a:t>试着给出实验结果展示出的原理，关系等</a:t>
            </a:r>
            <a:endParaRPr lang="zh-CN" altLang="en-US" sz="2200" b="1" dirty="0">
              <a:latin typeface="Verdana" panose="020B0604030504040204" pitchFamily="34" charset="0"/>
            </a:endParaRPr>
          </a:p>
          <a:p>
            <a:pPr marL="274955" indent="-274955" eaLnBrk="1" hangingPunct="1">
              <a:lnSpc>
                <a:spcPct val="110000"/>
              </a:lnSpc>
              <a:spcBef>
                <a:spcPct val="30000"/>
              </a:spcBef>
              <a:buClr>
                <a:srgbClr val="FF0000"/>
              </a:buClr>
              <a:buFont typeface="Wingdings" panose="05000000000000000000" pitchFamily="2" charset="2"/>
              <a:buChar char="Ø"/>
            </a:pPr>
            <a:r>
              <a:rPr lang="zh-CN" altLang="en-US" sz="2200" b="1" dirty="0">
                <a:latin typeface="Verdana" panose="020B0604030504040204" pitchFamily="34" charset="0"/>
              </a:rPr>
              <a:t>讨论你工作蕴藏的理论，以及任何可能的实际应用</a:t>
            </a:r>
            <a:endParaRPr lang="zh-CN" altLang="en-US" sz="2200" b="1" dirty="0">
              <a:latin typeface="Verdana" panose="020B0604030504040204" pitchFamily="34" charset="0"/>
            </a:endParaRPr>
          </a:p>
          <a:p>
            <a:pPr marL="274955" indent="-274955" eaLnBrk="1" hangingPunct="1">
              <a:lnSpc>
                <a:spcPct val="110000"/>
              </a:lnSpc>
              <a:spcBef>
                <a:spcPct val="30000"/>
              </a:spcBef>
              <a:buClr>
                <a:srgbClr val="FF0000"/>
              </a:buClr>
              <a:buFont typeface="Wingdings" panose="05000000000000000000" pitchFamily="2" charset="2"/>
              <a:buChar char="Ø"/>
            </a:pPr>
            <a:r>
              <a:rPr lang="zh-CN" altLang="en-US" sz="2200" b="1" dirty="0">
                <a:latin typeface="Verdana" panose="020B0604030504040204" pitchFamily="34" charset="0"/>
              </a:rPr>
              <a:t>展示出你的结果或解释与前人发表工作的一致性或矛盾性</a:t>
            </a:r>
            <a:endParaRPr lang="zh-CN" altLang="en-US" sz="2200" b="1" dirty="0">
              <a:latin typeface="Verdana" panose="020B0604030504040204" pitchFamily="34" charset="0"/>
            </a:endParaRPr>
          </a:p>
          <a:p>
            <a:pPr marL="274955" indent="-274955" eaLnBrk="1" hangingPunct="1">
              <a:lnSpc>
                <a:spcPct val="110000"/>
              </a:lnSpc>
              <a:spcBef>
                <a:spcPct val="30000"/>
              </a:spcBef>
              <a:buClr>
                <a:srgbClr val="FF0000"/>
              </a:buClr>
              <a:buFont typeface="Wingdings" panose="05000000000000000000" pitchFamily="2" charset="2"/>
              <a:buChar char="Ø"/>
            </a:pPr>
            <a:r>
              <a:rPr lang="zh-CN" altLang="en-US" sz="2200" b="1" dirty="0">
                <a:latin typeface="Verdana" panose="020B0604030504040204" pitchFamily="34" charset="0"/>
              </a:rPr>
              <a:t>指出任何异常或者悬而未决的点</a:t>
            </a:r>
            <a:endParaRPr lang="zh-CN" altLang="en-US" sz="2200" b="1" dirty="0">
              <a:latin typeface="Verdana" panose="020B0604030504040204" pitchFamily="34" charset="0"/>
            </a:endParaRPr>
          </a:p>
          <a:p>
            <a:pPr marL="274955" indent="-274955" eaLnBrk="1" hangingPunct="1">
              <a:lnSpc>
                <a:spcPct val="110000"/>
              </a:lnSpc>
              <a:spcBef>
                <a:spcPct val="30000"/>
              </a:spcBef>
              <a:buClr>
                <a:srgbClr val="FF0000"/>
              </a:buClr>
              <a:buFont typeface="Wingdings" panose="05000000000000000000" pitchFamily="2" charset="2"/>
              <a:buChar char="Ø"/>
            </a:pPr>
            <a:r>
              <a:rPr lang="zh-CN" altLang="en-US" sz="2200" b="1" dirty="0">
                <a:latin typeface="Verdana" panose="020B0604030504040204" pitchFamily="34" charset="0"/>
              </a:rPr>
              <a:t>讨论部分应该能回答引言中所提出的问题</a:t>
            </a:r>
            <a:endParaRPr lang="zh-CN" altLang="en-US" sz="2200" b="1" dirty="0">
              <a:latin typeface="Verdana" panose="020B0604030504040204" pitchFamily="34" charset="0"/>
            </a:endParaRPr>
          </a:p>
          <a:p>
            <a:pPr marL="274955" indent="-274955" eaLnBrk="1" hangingPunct="1">
              <a:lnSpc>
                <a:spcPct val="110000"/>
              </a:lnSpc>
              <a:spcBef>
                <a:spcPct val="30000"/>
              </a:spcBef>
              <a:buClr>
                <a:srgbClr val="FF0000"/>
              </a:buClr>
              <a:buFont typeface="Wingdings" panose="05000000000000000000" pitchFamily="2" charset="2"/>
              <a:buChar char="Ø"/>
            </a:pPr>
            <a:r>
              <a:rPr lang="zh-CN" altLang="en-US" sz="2200" b="1" dirty="0">
                <a:latin typeface="Verdana" panose="020B0604030504040204" pitchFamily="34" charset="0"/>
              </a:rPr>
              <a:t>尽可能清楚地陈述你的结论</a:t>
            </a:r>
            <a:endParaRPr lang="zh-CN" altLang="en-US" sz="22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01379">
                                            <p:txEl>
                                              <p:charRg st="0" end="19"/>
                                            </p:txEl>
                                          </p:spTgt>
                                        </p:tgtEl>
                                        <p:attrNameLst>
                                          <p:attrName>style.visibility</p:attrName>
                                        </p:attrNameLst>
                                      </p:cBhvr>
                                      <p:to>
                                        <p:strVal val="visible"/>
                                      </p:to>
                                    </p:set>
                                    <p:animEffect transition="in" filter="strips(downRight)">
                                      <p:cBhvr>
                                        <p:cTn id="7" dur="500"/>
                                        <p:tgtEl>
                                          <p:spTgt spid="101379">
                                            <p:txEl>
                                              <p:charRg st="0" end="19"/>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101379">
                                            <p:txEl>
                                              <p:charRg st="19" end="42"/>
                                            </p:txEl>
                                          </p:spTgt>
                                        </p:tgtEl>
                                        <p:attrNameLst>
                                          <p:attrName>style.visibility</p:attrName>
                                        </p:attrNameLst>
                                      </p:cBhvr>
                                      <p:to>
                                        <p:strVal val="visible"/>
                                      </p:to>
                                    </p:set>
                                    <p:animEffect transition="in" filter="strips(downRight)">
                                      <p:cBhvr>
                                        <p:cTn id="11" dur="500"/>
                                        <p:tgtEl>
                                          <p:spTgt spid="101379">
                                            <p:txEl>
                                              <p:charRg st="19" end="42"/>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101379">
                                            <p:txEl>
                                              <p:charRg st="42" end="68"/>
                                            </p:txEl>
                                          </p:spTgt>
                                        </p:tgtEl>
                                        <p:attrNameLst>
                                          <p:attrName>style.visibility</p:attrName>
                                        </p:attrNameLst>
                                      </p:cBhvr>
                                      <p:to>
                                        <p:strVal val="visible"/>
                                      </p:to>
                                    </p:set>
                                    <p:animEffect transition="in" filter="strips(downRight)">
                                      <p:cBhvr>
                                        <p:cTn id="15" dur="500"/>
                                        <p:tgtEl>
                                          <p:spTgt spid="101379">
                                            <p:txEl>
                                              <p:charRg st="42" end="68"/>
                                            </p:txEl>
                                          </p:spTgt>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101379">
                                            <p:txEl>
                                              <p:charRg st="68" end="83"/>
                                            </p:txEl>
                                          </p:spTgt>
                                        </p:tgtEl>
                                        <p:attrNameLst>
                                          <p:attrName>style.visibility</p:attrName>
                                        </p:attrNameLst>
                                      </p:cBhvr>
                                      <p:to>
                                        <p:strVal val="visible"/>
                                      </p:to>
                                    </p:set>
                                    <p:animEffect transition="in" filter="strips(downRight)">
                                      <p:cBhvr>
                                        <p:cTn id="19" dur="500"/>
                                        <p:tgtEl>
                                          <p:spTgt spid="101379">
                                            <p:txEl>
                                              <p:charRg st="68" end="83"/>
                                            </p:txEl>
                                          </p:spTgt>
                                        </p:tgtEl>
                                      </p:cBhvr>
                                    </p:animEffect>
                                  </p:childTnLst>
                                </p:cTn>
                              </p:par>
                            </p:childTnLst>
                          </p:cTn>
                        </p:par>
                        <p:par>
                          <p:cTn id="20" fill="hold">
                            <p:stCondLst>
                              <p:cond delay="2000"/>
                            </p:stCondLst>
                            <p:childTnLst>
                              <p:par>
                                <p:cTn id="21" presetID="18" presetClass="entr" presetSubtype="6" fill="hold" nodeType="afterEffect">
                                  <p:stCondLst>
                                    <p:cond delay="0"/>
                                  </p:stCondLst>
                                  <p:childTnLst>
                                    <p:set>
                                      <p:cBhvr>
                                        <p:cTn id="22" dur="1" fill="hold">
                                          <p:stCondLst>
                                            <p:cond delay="0"/>
                                          </p:stCondLst>
                                        </p:cTn>
                                        <p:tgtEl>
                                          <p:spTgt spid="101379">
                                            <p:txEl>
                                              <p:charRg st="83" end="102"/>
                                            </p:txEl>
                                          </p:spTgt>
                                        </p:tgtEl>
                                        <p:attrNameLst>
                                          <p:attrName>style.visibility</p:attrName>
                                        </p:attrNameLst>
                                      </p:cBhvr>
                                      <p:to>
                                        <p:strVal val="visible"/>
                                      </p:to>
                                    </p:set>
                                    <p:animEffect transition="in" filter="strips(downRight)">
                                      <p:cBhvr>
                                        <p:cTn id="23" dur="500"/>
                                        <p:tgtEl>
                                          <p:spTgt spid="101379">
                                            <p:txEl>
                                              <p:charRg st="83" end="102"/>
                                            </p:txEl>
                                          </p:spTgt>
                                        </p:tgtEl>
                                      </p:cBhvr>
                                    </p:animEffect>
                                  </p:childTnLst>
                                </p:cTn>
                              </p:par>
                            </p:childTnLst>
                          </p:cTn>
                        </p:par>
                        <p:par>
                          <p:cTn id="24" fill="hold">
                            <p:stCondLst>
                              <p:cond delay="2500"/>
                            </p:stCondLst>
                            <p:childTnLst>
                              <p:par>
                                <p:cTn id="25" presetID="18" presetClass="entr" presetSubtype="6" fill="hold" nodeType="afterEffect">
                                  <p:stCondLst>
                                    <p:cond delay="0"/>
                                  </p:stCondLst>
                                  <p:childTnLst>
                                    <p:set>
                                      <p:cBhvr>
                                        <p:cTn id="26" dur="1" fill="hold">
                                          <p:stCondLst>
                                            <p:cond delay="0"/>
                                          </p:stCondLst>
                                        </p:cTn>
                                        <p:tgtEl>
                                          <p:spTgt spid="101379">
                                            <p:txEl>
                                              <p:charRg st="102" end="115"/>
                                            </p:txEl>
                                          </p:spTgt>
                                        </p:tgtEl>
                                        <p:attrNameLst>
                                          <p:attrName>style.visibility</p:attrName>
                                        </p:attrNameLst>
                                      </p:cBhvr>
                                      <p:to>
                                        <p:strVal val="visible"/>
                                      </p:to>
                                    </p:set>
                                    <p:animEffect transition="in" filter="strips(downRight)">
                                      <p:cBhvr>
                                        <p:cTn id="27" dur="500"/>
                                        <p:tgtEl>
                                          <p:spTgt spid="101379">
                                            <p:txEl>
                                              <p:charRg st="102" end="1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8114" name="Text Box 4"/>
          <p:cNvSpPr txBox="1"/>
          <p:nvPr/>
        </p:nvSpPr>
        <p:spPr>
          <a:xfrm>
            <a:off x="611188" y="2060575"/>
            <a:ext cx="4897437" cy="457200"/>
          </a:xfrm>
          <a:prstGeom prst="rect">
            <a:avLst/>
          </a:prstGeom>
          <a:noFill/>
          <a:ln w="9525">
            <a:noFill/>
          </a:ln>
        </p:spPr>
        <p:txBody>
          <a:bodyPr>
            <a:spAutoFit/>
          </a:bodyPr>
          <a:p>
            <a:pPr eaLnBrk="1" hangingPunct="1">
              <a:buFont typeface="Wingdings" panose="05000000000000000000" pitchFamily="2" charset="2"/>
              <a:buChar char="l"/>
            </a:pPr>
            <a:r>
              <a:rPr lang="en-US" altLang="zh-CN" sz="2400" b="1" dirty="0">
                <a:solidFill>
                  <a:srgbClr val="0000FF"/>
                </a:solidFill>
                <a:latin typeface="Verdana" panose="020B0604030504040204" pitchFamily="34" charset="0"/>
                <a:ea typeface="新宋体" panose="02010609030101010101" pitchFamily="49" charset="-122"/>
              </a:rPr>
              <a:t> </a:t>
            </a:r>
            <a:r>
              <a:rPr lang="zh-CN" altLang="en-US" sz="2400" b="1" dirty="0">
                <a:solidFill>
                  <a:srgbClr val="0000FF"/>
                </a:solidFill>
                <a:latin typeface="Verdana" panose="020B0604030504040204" pitchFamily="34" charset="0"/>
                <a:ea typeface="新宋体" panose="02010609030101010101" pitchFamily="49" charset="-122"/>
              </a:rPr>
              <a:t>怎么写讨论（续）</a:t>
            </a:r>
            <a:endParaRPr lang="zh-CN" altLang="en-US" sz="2400" b="1" dirty="0">
              <a:solidFill>
                <a:srgbClr val="0000FF"/>
              </a:solidFill>
              <a:latin typeface="Verdana" panose="020B0604030504040204" pitchFamily="34" charset="0"/>
              <a:ea typeface="新宋体" panose="02010609030101010101" pitchFamily="49" charset="-122"/>
            </a:endParaRPr>
          </a:p>
        </p:txBody>
      </p:sp>
      <p:sp>
        <p:nvSpPr>
          <p:cNvPr id="218115" name="Rectangle 5"/>
          <p:cNvSpPr/>
          <p:nvPr/>
        </p:nvSpPr>
        <p:spPr>
          <a:xfrm>
            <a:off x="900113" y="2781300"/>
            <a:ext cx="2089150" cy="504825"/>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2400" b="1" dirty="0">
                <a:latin typeface="Verdana" panose="020B0604030504040204" pitchFamily="34" charset="0"/>
              </a:rPr>
              <a:t>第一部分</a:t>
            </a:r>
            <a:endParaRPr lang="zh-CN" altLang="en-US" sz="2400" b="1" dirty="0">
              <a:latin typeface="Verdana" panose="020B0604030504040204" pitchFamily="34" charset="0"/>
            </a:endParaRPr>
          </a:p>
        </p:txBody>
      </p:sp>
      <p:sp>
        <p:nvSpPr>
          <p:cNvPr id="252935" name="Text Box 7"/>
          <p:cNvSpPr txBox="1"/>
          <p:nvPr/>
        </p:nvSpPr>
        <p:spPr>
          <a:xfrm>
            <a:off x="3419475" y="3284538"/>
            <a:ext cx="5472113" cy="2981325"/>
          </a:xfrm>
          <a:prstGeom prst="rect">
            <a:avLst/>
          </a:prstGeom>
          <a:solidFill>
            <a:srgbClr val="CCFFCC"/>
          </a:solidFill>
          <a:ln w="9525" cap="flat" cmpd="sng">
            <a:solidFill>
              <a:srgbClr val="FF0000"/>
            </a:solidFill>
            <a:prstDash val="solid"/>
            <a:miter/>
            <a:headEnd type="none" w="med" len="med"/>
            <a:tailEnd type="none" w="med" len="med"/>
          </a:ln>
        </p:spPr>
        <p:txBody>
          <a:bodyPr>
            <a:spAutoFit/>
          </a:bodyPr>
          <a:p>
            <a:pPr marL="342900" indent="-342900" eaLnBrk="1" hangingPunct="1">
              <a:spcBef>
                <a:spcPct val="20000"/>
              </a:spcBef>
              <a:buClr>
                <a:srgbClr val="FF0000"/>
              </a:buClr>
              <a:buFont typeface="Wingdings" panose="05000000000000000000" pitchFamily="2" charset="2"/>
              <a:buChar char="Ø"/>
            </a:pPr>
            <a:r>
              <a:rPr lang="zh-CN" altLang="en-US" sz="2200" b="1" dirty="0">
                <a:latin typeface="Verdana" panose="020B0604030504040204" pitchFamily="34" charset="0"/>
              </a:rPr>
              <a:t>直接、简明地声明</a:t>
            </a:r>
            <a:endParaRPr lang="zh-CN" altLang="en-US" sz="2200" b="1" dirty="0">
              <a:latin typeface="Verdana" panose="020B0604030504040204" pitchFamily="34" charset="0"/>
            </a:endParaRPr>
          </a:p>
          <a:p>
            <a:pPr marL="342900" indent="-342900" eaLnBrk="1" hangingPunct="1">
              <a:spcBef>
                <a:spcPct val="20000"/>
              </a:spcBef>
              <a:buClr>
                <a:srgbClr val="FF0000"/>
              </a:buClr>
              <a:buFont typeface="Wingdings" panose="05000000000000000000" pitchFamily="2" charset="2"/>
              <a:buChar char="Ø"/>
            </a:pPr>
            <a:r>
              <a:rPr lang="zh-CN" altLang="en-US" sz="2200" b="1" dirty="0">
                <a:latin typeface="Verdana" panose="020B0604030504040204" pitchFamily="34" charset="0"/>
              </a:rPr>
              <a:t>不要包含数据 （这应该出现在结果部分）</a:t>
            </a:r>
            <a:endParaRPr lang="zh-CN" altLang="en-US" sz="2200" b="1" dirty="0">
              <a:latin typeface="Verdana" panose="020B0604030504040204" pitchFamily="34" charset="0"/>
            </a:endParaRPr>
          </a:p>
          <a:p>
            <a:pPr marL="342900" indent="-342900" eaLnBrk="1" hangingPunct="1">
              <a:spcBef>
                <a:spcPct val="20000"/>
              </a:spcBef>
              <a:buClr>
                <a:srgbClr val="FF0000"/>
              </a:buClr>
              <a:buFont typeface="Wingdings" panose="05000000000000000000" pitchFamily="2" charset="2"/>
              <a:buChar char="Ø"/>
            </a:pPr>
            <a:r>
              <a:rPr lang="zh-CN" altLang="en-US" sz="2200" b="1" dirty="0">
                <a:latin typeface="Verdana" panose="020B0604030504040204" pitchFamily="34" charset="0"/>
              </a:rPr>
              <a:t>不要重述试验设计和过程（这应该出现在材料和试验部分）</a:t>
            </a:r>
            <a:endParaRPr lang="zh-CN" altLang="en-US" sz="2200" b="1" dirty="0">
              <a:latin typeface="Verdana" panose="020B0604030504040204" pitchFamily="34" charset="0"/>
            </a:endParaRPr>
          </a:p>
          <a:p>
            <a:pPr marL="342900" indent="-342900" eaLnBrk="1" hangingPunct="1">
              <a:spcBef>
                <a:spcPct val="20000"/>
              </a:spcBef>
              <a:buClr>
                <a:srgbClr val="FF0000"/>
              </a:buClr>
              <a:buFont typeface="Wingdings" panose="05000000000000000000" pitchFamily="2" charset="2"/>
            </a:pPr>
            <a:r>
              <a:rPr lang="zh-CN" altLang="en-US" sz="2200" b="1" dirty="0">
                <a:latin typeface="Verdana" panose="020B0604030504040204" pitchFamily="34" charset="0"/>
              </a:rPr>
              <a:t>    例：实验结果表明</a:t>
            </a:r>
            <a:r>
              <a:rPr lang="en-US" altLang="zh-CN" sz="2200" b="1" dirty="0">
                <a:latin typeface="Verdana" panose="020B0604030504040204" pitchFamily="34" charset="0"/>
              </a:rPr>
              <a:t>(Our results suggest that, Our findings confirm that ) ….</a:t>
            </a:r>
            <a:endParaRPr lang="en-US" altLang="zh-CN" sz="2200" b="1" dirty="0">
              <a:latin typeface="Verdana" panose="020B0604030504040204" pitchFamily="34" charset="0"/>
            </a:endParaRPr>
          </a:p>
        </p:txBody>
      </p:sp>
      <p:sp>
        <p:nvSpPr>
          <p:cNvPr id="218117" name="Rectangle 8"/>
          <p:cNvSpPr/>
          <p:nvPr/>
        </p:nvSpPr>
        <p:spPr>
          <a:xfrm>
            <a:off x="900113" y="3644900"/>
            <a:ext cx="2089150" cy="504825"/>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2400" b="1" dirty="0">
                <a:latin typeface="Verdana" panose="020B0604030504040204" pitchFamily="34" charset="0"/>
              </a:rPr>
              <a:t>第二部分</a:t>
            </a:r>
            <a:endParaRPr lang="zh-CN" altLang="en-US" sz="2400" b="1" dirty="0">
              <a:latin typeface="Verdana" panose="020B0604030504040204" pitchFamily="34" charset="0"/>
            </a:endParaRPr>
          </a:p>
        </p:txBody>
      </p:sp>
      <p:grpSp>
        <p:nvGrpSpPr>
          <p:cNvPr id="2" name="Group 13"/>
          <p:cNvGrpSpPr/>
          <p:nvPr/>
        </p:nvGrpSpPr>
        <p:grpSpPr>
          <a:xfrm>
            <a:off x="2987675" y="2781300"/>
            <a:ext cx="5903913" cy="522288"/>
            <a:chOff x="1882" y="1752"/>
            <a:chExt cx="3719" cy="329"/>
          </a:xfrm>
        </p:grpSpPr>
        <p:sp>
          <p:nvSpPr>
            <p:cNvPr id="218121" name="Text Box 9"/>
            <p:cNvSpPr txBox="1"/>
            <p:nvPr/>
          </p:nvSpPr>
          <p:spPr>
            <a:xfrm>
              <a:off x="2154" y="1752"/>
              <a:ext cx="3447" cy="329"/>
            </a:xfrm>
            <a:prstGeom prst="rect">
              <a:avLst/>
            </a:prstGeom>
            <a:noFill/>
            <a:ln w="9525" cap="flat" cmpd="sng">
              <a:solidFill>
                <a:srgbClr val="FF0000"/>
              </a:solidFill>
              <a:prstDash val="solid"/>
              <a:miter/>
              <a:headEnd type="none" w="med" len="med"/>
              <a:tailEnd type="none" w="med" len="med"/>
            </a:ln>
          </p:spPr>
          <p:txBody>
            <a:bodyPr>
              <a:spAutoFit/>
            </a:bodyPr>
            <a:p>
              <a:pPr marL="342900" indent="-342900" eaLnBrk="1" hangingPunct="1">
                <a:lnSpc>
                  <a:spcPct val="115000"/>
                </a:lnSpc>
                <a:spcBef>
                  <a:spcPct val="40000"/>
                </a:spcBef>
              </a:pPr>
              <a:r>
                <a:rPr lang="zh-CN" altLang="en-US" sz="2400" b="1" dirty="0">
                  <a:latin typeface="Verdana" panose="020B0604030504040204" pitchFamily="34" charset="0"/>
                  <a:ea typeface="黑体" panose="02010609060101010101" pitchFamily="49" charset="-122"/>
                </a:rPr>
                <a:t>陈述研究的主要结果</a:t>
              </a:r>
              <a:endParaRPr lang="zh-CN" altLang="en-US" dirty="0">
                <a:latin typeface="Verdana" panose="020B0604030504040204" pitchFamily="34" charset="0"/>
                <a:ea typeface="黑体" panose="02010609060101010101" pitchFamily="49" charset="-122"/>
              </a:endParaRPr>
            </a:p>
          </p:txBody>
        </p:sp>
        <p:sp>
          <p:nvSpPr>
            <p:cNvPr id="218122" name="Line 10"/>
            <p:cNvSpPr/>
            <p:nvPr/>
          </p:nvSpPr>
          <p:spPr>
            <a:xfrm>
              <a:off x="1882" y="1933"/>
              <a:ext cx="272" cy="0"/>
            </a:xfrm>
            <a:prstGeom prst="line">
              <a:avLst/>
            </a:prstGeom>
            <a:ln w="9525" cap="flat" cmpd="sng">
              <a:solidFill>
                <a:schemeClr val="tx1"/>
              </a:solidFill>
              <a:prstDash val="solid"/>
              <a:headEnd type="none" w="med" len="med"/>
              <a:tailEnd type="none" w="med" len="med"/>
            </a:ln>
          </p:spPr>
        </p:sp>
      </p:grpSp>
      <p:sp>
        <p:nvSpPr>
          <p:cNvPr id="218119" name="Rectangle 11"/>
          <p:cNvSpPr/>
          <p:nvPr/>
        </p:nvSpPr>
        <p:spPr>
          <a:xfrm>
            <a:off x="900113" y="4508500"/>
            <a:ext cx="2089150" cy="504825"/>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2400" b="1" dirty="0">
                <a:latin typeface="Verdana" panose="020B0604030504040204" pitchFamily="34" charset="0"/>
              </a:rPr>
              <a:t>第三部分</a:t>
            </a:r>
            <a:endParaRPr lang="zh-CN" altLang="en-US" sz="2400" b="1" dirty="0">
              <a:latin typeface="Verdana" panose="020B0604030504040204" pitchFamily="34" charset="0"/>
            </a:endParaRPr>
          </a:p>
        </p:txBody>
      </p:sp>
      <p:sp>
        <p:nvSpPr>
          <p:cNvPr id="218120" name="Rectangle 12"/>
          <p:cNvSpPr/>
          <p:nvPr/>
        </p:nvSpPr>
        <p:spPr>
          <a:xfrm>
            <a:off x="900113" y="5372100"/>
            <a:ext cx="2089150" cy="504825"/>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2400" b="1" dirty="0">
                <a:latin typeface="Verdana" panose="020B0604030504040204" pitchFamily="34" charset="0"/>
              </a:rPr>
              <a:t>第四部分</a:t>
            </a:r>
            <a:endParaRPr lang="zh-CN" altLang="en-US" sz="24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52935"/>
                                        </p:tgtEl>
                                        <p:attrNameLst>
                                          <p:attrName>style.visibility</p:attrName>
                                        </p:attrNameLst>
                                      </p:cBhvr>
                                      <p:to>
                                        <p:strVal val="visible"/>
                                      </p:to>
                                    </p:set>
                                    <p:animEffect transition="in" filter="wipe(up)">
                                      <p:cBhvr>
                                        <p:cTn id="11" dur="500"/>
                                        <p:tgtEl>
                                          <p:spTgt spid="252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5"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9138" name="Text Box 13"/>
          <p:cNvSpPr txBox="1"/>
          <p:nvPr/>
        </p:nvSpPr>
        <p:spPr>
          <a:xfrm>
            <a:off x="3419475" y="2781300"/>
            <a:ext cx="5472113" cy="522288"/>
          </a:xfrm>
          <a:prstGeom prst="rect">
            <a:avLst/>
          </a:prstGeom>
          <a:noFill/>
          <a:ln w="9525" cap="flat" cmpd="sng">
            <a:solidFill>
              <a:srgbClr val="FF0000"/>
            </a:solidFill>
            <a:prstDash val="solid"/>
            <a:miter/>
            <a:headEnd type="none" w="med" len="med"/>
            <a:tailEnd type="none" w="med" len="med"/>
          </a:ln>
        </p:spPr>
        <p:txBody>
          <a:bodyPr>
            <a:spAutoFit/>
          </a:bodyPr>
          <a:p>
            <a:pPr marL="342900" indent="-342900" eaLnBrk="1" hangingPunct="1">
              <a:lnSpc>
                <a:spcPct val="115000"/>
              </a:lnSpc>
              <a:spcBef>
                <a:spcPct val="40000"/>
              </a:spcBef>
            </a:pPr>
            <a:r>
              <a:rPr lang="zh-CN" altLang="en-US" sz="2400" b="1" dirty="0">
                <a:latin typeface="Verdana" panose="020B0604030504040204" pitchFamily="34" charset="0"/>
                <a:ea typeface="黑体" panose="02010609060101010101" pitchFamily="49" charset="-122"/>
              </a:rPr>
              <a:t>陈述研究的主要结果</a:t>
            </a:r>
            <a:endParaRPr lang="zh-CN" altLang="en-US" dirty="0">
              <a:latin typeface="Verdana" panose="020B0604030504040204" pitchFamily="34" charset="0"/>
              <a:ea typeface="黑体" panose="02010609060101010101" pitchFamily="49" charset="-122"/>
            </a:endParaRPr>
          </a:p>
        </p:txBody>
      </p:sp>
      <p:sp>
        <p:nvSpPr>
          <p:cNvPr id="219139" name="Line 14"/>
          <p:cNvSpPr/>
          <p:nvPr/>
        </p:nvSpPr>
        <p:spPr>
          <a:xfrm>
            <a:off x="2987675" y="3068638"/>
            <a:ext cx="431800" cy="0"/>
          </a:xfrm>
          <a:prstGeom prst="line">
            <a:avLst/>
          </a:prstGeom>
          <a:ln w="9525" cap="flat" cmpd="sng">
            <a:solidFill>
              <a:schemeClr val="tx1"/>
            </a:solidFill>
            <a:prstDash val="solid"/>
            <a:headEnd type="none" w="med" len="med"/>
            <a:tailEnd type="none" w="med" len="med"/>
          </a:ln>
        </p:spPr>
      </p:sp>
      <p:sp>
        <p:nvSpPr>
          <p:cNvPr id="219140" name="Text Box 2"/>
          <p:cNvSpPr txBox="1"/>
          <p:nvPr/>
        </p:nvSpPr>
        <p:spPr>
          <a:xfrm>
            <a:off x="611188" y="2060575"/>
            <a:ext cx="4897437" cy="457200"/>
          </a:xfrm>
          <a:prstGeom prst="rect">
            <a:avLst/>
          </a:prstGeom>
          <a:noFill/>
          <a:ln w="9525">
            <a:noFill/>
          </a:ln>
        </p:spPr>
        <p:txBody>
          <a:bodyPr>
            <a:spAutoFit/>
          </a:bodyPr>
          <a:p>
            <a:pPr eaLnBrk="1" hangingPunct="1">
              <a:buFont typeface="Wingdings" panose="05000000000000000000" pitchFamily="2" charset="2"/>
              <a:buChar char="l"/>
            </a:pPr>
            <a:r>
              <a:rPr lang="en-US" altLang="zh-CN" sz="2400" b="1" dirty="0">
                <a:solidFill>
                  <a:srgbClr val="0000FF"/>
                </a:solidFill>
                <a:latin typeface="Verdana" panose="020B0604030504040204" pitchFamily="34" charset="0"/>
                <a:ea typeface="新宋体" panose="02010609030101010101" pitchFamily="49" charset="-122"/>
              </a:rPr>
              <a:t> </a:t>
            </a:r>
            <a:r>
              <a:rPr lang="zh-CN" altLang="en-US" sz="2400" b="1" dirty="0">
                <a:solidFill>
                  <a:srgbClr val="0000FF"/>
                </a:solidFill>
                <a:latin typeface="Verdana" panose="020B0604030504040204" pitchFamily="34" charset="0"/>
                <a:ea typeface="新宋体" panose="02010609030101010101" pitchFamily="49" charset="-122"/>
              </a:rPr>
              <a:t>怎么写讨论（续）</a:t>
            </a:r>
            <a:endParaRPr lang="zh-CN" altLang="en-US" sz="2400" b="1" dirty="0">
              <a:solidFill>
                <a:srgbClr val="0000FF"/>
              </a:solidFill>
              <a:latin typeface="Verdana" panose="020B0604030504040204" pitchFamily="34" charset="0"/>
              <a:ea typeface="新宋体" panose="02010609030101010101" pitchFamily="49" charset="-122"/>
            </a:endParaRPr>
          </a:p>
        </p:txBody>
      </p:sp>
      <p:sp>
        <p:nvSpPr>
          <p:cNvPr id="219141" name="Rectangle 3"/>
          <p:cNvSpPr/>
          <p:nvPr/>
        </p:nvSpPr>
        <p:spPr>
          <a:xfrm>
            <a:off x="900113" y="2781300"/>
            <a:ext cx="2089150" cy="504825"/>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2400" b="1" dirty="0">
                <a:latin typeface="Verdana" panose="020B0604030504040204" pitchFamily="34" charset="0"/>
              </a:rPr>
              <a:t>第一部分</a:t>
            </a:r>
            <a:endParaRPr lang="zh-CN" altLang="en-US" sz="2400" b="1" dirty="0">
              <a:latin typeface="Verdana" panose="020B0604030504040204" pitchFamily="34" charset="0"/>
            </a:endParaRPr>
          </a:p>
        </p:txBody>
      </p:sp>
      <p:sp>
        <p:nvSpPr>
          <p:cNvPr id="219142" name="Rectangle 5"/>
          <p:cNvSpPr/>
          <p:nvPr/>
        </p:nvSpPr>
        <p:spPr>
          <a:xfrm>
            <a:off x="900113" y="3644900"/>
            <a:ext cx="2089150" cy="504825"/>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2400" b="1" dirty="0">
                <a:latin typeface="Verdana" panose="020B0604030504040204" pitchFamily="34" charset="0"/>
              </a:rPr>
              <a:t>第二部分</a:t>
            </a:r>
            <a:endParaRPr lang="zh-CN" altLang="en-US" sz="2400" b="1" dirty="0">
              <a:latin typeface="Verdana" panose="020B0604030504040204" pitchFamily="34" charset="0"/>
            </a:endParaRPr>
          </a:p>
        </p:txBody>
      </p:sp>
      <p:grpSp>
        <p:nvGrpSpPr>
          <p:cNvPr id="2" name="Group 15"/>
          <p:cNvGrpSpPr/>
          <p:nvPr/>
        </p:nvGrpSpPr>
        <p:grpSpPr>
          <a:xfrm>
            <a:off x="2987675" y="3627438"/>
            <a:ext cx="5903913" cy="522287"/>
            <a:chOff x="1882" y="2285"/>
            <a:chExt cx="3719" cy="329"/>
          </a:xfrm>
        </p:grpSpPr>
        <p:sp>
          <p:nvSpPr>
            <p:cNvPr id="219150" name="Text Box 6"/>
            <p:cNvSpPr txBox="1"/>
            <p:nvPr/>
          </p:nvSpPr>
          <p:spPr>
            <a:xfrm>
              <a:off x="2154" y="2285"/>
              <a:ext cx="3447" cy="329"/>
            </a:xfrm>
            <a:prstGeom prst="rect">
              <a:avLst/>
            </a:prstGeom>
            <a:noFill/>
            <a:ln w="9525" cap="flat" cmpd="sng">
              <a:solidFill>
                <a:srgbClr val="FF0000"/>
              </a:solidFill>
              <a:prstDash val="solid"/>
              <a:miter/>
              <a:headEnd type="none" w="med" len="med"/>
              <a:tailEnd type="none" w="med" len="med"/>
            </a:ln>
          </p:spPr>
          <p:txBody>
            <a:bodyPr>
              <a:spAutoFit/>
            </a:bodyPr>
            <a:p>
              <a:pPr marL="342900" indent="-342900" eaLnBrk="1" hangingPunct="1">
                <a:lnSpc>
                  <a:spcPct val="115000"/>
                </a:lnSpc>
                <a:spcBef>
                  <a:spcPct val="40000"/>
                </a:spcBef>
              </a:pPr>
              <a:r>
                <a:rPr lang="zh-CN" altLang="en-US" sz="2400" b="1" dirty="0">
                  <a:latin typeface="Verdana" panose="020B0604030504040204" pitchFamily="34" charset="0"/>
                  <a:ea typeface="黑体" panose="02010609060101010101" pitchFamily="49" charset="-122"/>
                </a:rPr>
                <a:t>解释实验结果</a:t>
              </a:r>
              <a:endParaRPr lang="zh-CN" altLang="en-US" dirty="0">
                <a:latin typeface="Verdana" panose="020B0604030504040204" pitchFamily="34" charset="0"/>
                <a:ea typeface="黑体" panose="02010609060101010101" pitchFamily="49" charset="-122"/>
              </a:endParaRPr>
            </a:p>
          </p:txBody>
        </p:sp>
        <p:sp>
          <p:nvSpPr>
            <p:cNvPr id="219151" name="Line 7"/>
            <p:cNvSpPr/>
            <p:nvPr/>
          </p:nvSpPr>
          <p:spPr>
            <a:xfrm>
              <a:off x="1882" y="2466"/>
              <a:ext cx="272" cy="0"/>
            </a:xfrm>
            <a:prstGeom prst="line">
              <a:avLst/>
            </a:prstGeom>
            <a:ln w="9525" cap="flat" cmpd="sng">
              <a:solidFill>
                <a:schemeClr val="tx1"/>
              </a:solidFill>
              <a:prstDash val="solid"/>
              <a:headEnd type="none" w="med" len="med"/>
              <a:tailEnd type="none" w="med" len="med"/>
            </a:ln>
          </p:spPr>
        </p:sp>
      </p:grpSp>
      <p:sp>
        <p:nvSpPr>
          <p:cNvPr id="257028" name="Text Box 4"/>
          <p:cNvSpPr txBox="1"/>
          <p:nvPr/>
        </p:nvSpPr>
        <p:spPr>
          <a:xfrm>
            <a:off x="3419475" y="4149725"/>
            <a:ext cx="5472113" cy="2573338"/>
          </a:xfrm>
          <a:prstGeom prst="rect">
            <a:avLst/>
          </a:prstGeom>
          <a:solidFill>
            <a:srgbClr val="CCFFCC"/>
          </a:solidFill>
          <a:ln w="9525" cap="flat" cmpd="sng">
            <a:solidFill>
              <a:srgbClr val="FF0000"/>
            </a:solidFill>
            <a:prstDash val="solid"/>
            <a:miter/>
            <a:headEnd type="none" w="med" len="med"/>
            <a:tailEnd type="none" w="med" len="med"/>
          </a:ln>
        </p:spPr>
        <p:txBody>
          <a:bodyPr>
            <a:spAutoFit/>
          </a:bodyPr>
          <a:p>
            <a:pPr marL="342900" indent="-342900" eaLnBrk="1" hangingPunct="1">
              <a:lnSpc>
                <a:spcPct val="115000"/>
              </a:lnSpc>
              <a:spcBef>
                <a:spcPct val="40000"/>
              </a:spcBef>
              <a:buClr>
                <a:srgbClr val="FF0000"/>
              </a:buClr>
              <a:buFont typeface="Wingdings" panose="05000000000000000000" pitchFamily="2" charset="2"/>
              <a:buChar char="Ø"/>
            </a:pPr>
            <a:r>
              <a:rPr lang="zh-CN" altLang="en-US" sz="2000" b="1" dirty="0">
                <a:latin typeface="Verdana" panose="020B0604030504040204" pitchFamily="34" charset="0"/>
              </a:rPr>
              <a:t>为什么结果是重要的？</a:t>
            </a:r>
            <a:endParaRPr lang="zh-CN" altLang="en-US" sz="2000" b="1" dirty="0">
              <a:latin typeface="Verdana" panose="020B0604030504040204" pitchFamily="34" charset="0"/>
            </a:endParaRPr>
          </a:p>
          <a:p>
            <a:pPr marL="342900" indent="-342900" eaLnBrk="1" hangingPunct="1">
              <a:lnSpc>
                <a:spcPct val="115000"/>
              </a:lnSpc>
              <a:spcBef>
                <a:spcPct val="40000"/>
              </a:spcBef>
              <a:buClr>
                <a:srgbClr val="FF0000"/>
              </a:buClr>
              <a:buFont typeface="Wingdings" panose="05000000000000000000" pitchFamily="2" charset="2"/>
              <a:buChar char="Ø"/>
            </a:pPr>
            <a:r>
              <a:rPr lang="zh-CN" altLang="en-US" sz="2000" b="1" dirty="0">
                <a:latin typeface="Verdana" panose="020B0604030504040204" pitchFamily="34" charset="0"/>
              </a:rPr>
              <a:t>给人印象最深的是什么结果？</a:t>
            </a:r>
            <a:endParaRPr lang="zh-CN" altLang="en-US" sz="2000" b="1" dirty="0">
              <a:latin typeface="Verdana" panose="020B0604030504040204" pitchFamily="34" charset="0"/>
            </a:endParaRPr>
          </a:p>
          <a:p>
            <a:pPr marL="342900" indent="-342900" eaLnBrk="1" hangingPunct="1">
              <a:lnSpc>
                <a:spcPct val="115000"/>
              </a:lnSpc>
              <a:spcBef>
                <a:spcPct val="40000"/>
              </a:spcBef>
              <a:buClr>
                <a:srgbClr val="FF0000"/>
              </a:buClr>
              <a:buFont typeface="Wingdings" panose="05000000000000000000" pitchFamily="2" charset="2"/>
              <a:buChar char="Ø"/>
            </a:pPr>
            <a:r>
              <a:rPr lang="zh-CN" altLang="en-US" sz="2000" b="1" dirty="0">
                <a:latin typeface="Verdana" panose="020B0604030504040204" pitchFamily="34" charset="0"/>
              </a:rPr>
              <a:t>这是预期的还是意料之外的结果？如果不是预期的？能否给出解释为什么这样？</a:t>
            </a:r>
            <a:endParaRPr lang="zh-CN" altLang="en-US" sz="2000" b="1" dirty="0">
              <a:latin typeface="Verdana" panose="020B0604030504040204" pitchFamily="34" charset="0"/>
            </a:endParaRPr>
          </a:p>
          <a:p>
            <a:pPr marL="342900" indent="-342900" eaLnBrk="1" hangingPunct="1">
              <a:lnSpc>
                <a:spcPct val="115000"/>
              </a:lnSpc>
              <a:spcBef>
                <a:spcPct val="40000"/>
              </a:spcBef>
              <a:buClr>
                <a:srgbClr val="FF0000"/>
              </a:buClr>
              <a:buFont typeface="Wingdings" panose="05000000000000000000" pitchFamily="2" charset="2"/>
              <a:buChar char="Ø"/>
            </a:pPr>
            <a:r>
              <a:rPr lang="zh-CN" altLang="en-US" sz="2000" b="1" dirty="0">
                <a:latin typeface="Verdana" panose="020B0604030504040204" pitchFamily="34" charset="0"/>
              </a:rPr>
              <a:t>需要考虑所有可能的解释，而不是自己希望的解释</a:t>
            </a:r>
            <a:endParaRPr lang="zh-CN" altLang="en-US" sz="2000" b="1" dirty="0">
              <a:latin typeface="Verdana" panose="020B0604030504040204" pitchFamily="34" charset="0"/>
            </a:endParaRPr>
          </a:p>
        </p:txBody>
      </p:sp>
      <p:grpSp>
        <p:nvGrpSpPr>
          <p:cNvPr id="3" name="Group 10"/>
          <p:cNvGrpSpPr/>
          <p:nvPr/>
        </p:nvGrpSpPr>
        <p:grpSpPr>
          <a:xfrm>
            <a:off x="2700338" y="765175"/>
            <a:ext cx="5761037" cy="3095625"/>
            <a:chOff x="2018" y="255"/>
            <a:chExt cx="3629" cy="1950"/>
          </a:xfrm>
        </p:grpSpPr>
        <p:sp>
          <p:nvSpPr>
            <p:cNvPr id="219148" name="AutoShape 9"/>
            <p:cNvSpPr/>
            <p:nvPr/>
          </p:nvSpPr>
          <p:spPr>
            <a:xfrm>
              <a:off x="2018" y="255"/>
              <a:ext cx="3629" cy="1950"/>
            </a:xfrm>
            <a:prstGeom prst="irregularSeal1">
              <a:avLst/>
            </a:prstGeom>
            <a:solidFill>
              <a:srgbClr val="9900FF"/>
            </a:solidFill>
            <a:ln w="9525" cap="flat" cmpd="sng">
              <a:solidFill>
                <a:schemeClr val="tx1"/>
              </a:solidFill>
              <a:prstDash val="solid"/>
              <a:miter/>
              <a:headEnd type="none" w="med" len="med"/>
              <a:tailEnd type="none" w="med" len="med"/>
            </a:ln>
          </p:spPr>
          <p:txBody>
            <a:bodyPr wrap="none" anchor="ctr" anchorCtr="0"/>
            <a:p>
              <a:pPr eaLnBrk="1" hangingPunct="1"/>
              <a:endParaRPr lang="zh-CN" altLang="en-US" dirty="0">
                <a:latin typeface="Verdana" panose="020B0604030504040204" pitchFamily="34" charset="0"/>
              </a:endParaRPr>
            </a:p>
          </p:txBody>
        </p:sp>
        <p:sp>
          <p:nvSpPr>
            <p:cNvPr id="219149" name="Text Box 8"/>
            <p:cNvSpPr txBox="1"/>
            <p:nvPr/>
          </p:nvSpPr>
          <p:spPr>
            <a:xfrm>
              <a:off x="2834" y="907"/>
              <a:ext cx="2223" cy="663"/>
            </a:xfrm>
            <a:prstGeom prst="rect">
              <a:avLst/>
            </a:prstGeom>
            <a:noFill/>
            <a:ln w="9525">
              <a:noFill/>
            </a:ln>
          </p:spPr>
          <p:txBody>
            <a:bodyPr>
              <a:spAutoFit/>
            </a:bodyPr>
            <a:p>
              <a:pPr algn="ctr" eaLnBrk="1" hangingPunct="1">
                <a:spcBef>
                  <a:spcPct val="25000"/>
                </a:spcBef>
              </a:pPr>
              <a:r>
                <a:rPr lang="zh-CN" altLang="en-US" sz="2400" b="1" dirty="0">
                  <a:solidFill>
                    <a:schemeClr val="bg1"/>
                  </a:solidFill>
                  <a:latin typeface="黑体" panose="02010609060101010101" pitchFamily="49" charset="-122"/>
                  <a:ea typeface="黑体" panose="02010609060101010101" pitchFamily="49" charset="-122"/>
                </a:rPr>
                <a:t>研究的目的是</a:t>
              </a:r>
              <a:r>
                <a:rPr lang="zh-CN" altLang="en-US" sz="2800" b="1" dirty="0">
                  <a:solidFill>
                    <a:srgbClr val="FFFF00"/>
                  </a:solidFill>
                  <a:latin typeface="黑体" panose="02010609060101010101" pitchFamily="49" charset="-122"/>
                  <a:ea typeface="黑体" panose="02010609060101010101" pitchFamily="49" charset="-122"/>
                </a:rPr>
                <a:t>发现</a:t>
              </a:r>
              <a:endParaRPr lang="zh-CN" altLang="en-US" sz="2800" b="1" dirty="0">
                <a:solidFill>
                  <a:srgbClr val="FFFF00"/>
                </a:solidFill>
                <a:latin typeface="黑体" panose="02010609060101010101" pitchFamily="49" charset="-122"/>
                <a:ea typeface="黑体" panose="02010609060101010101" pitchFamily="49" charset="-122"/>
              </a:endParaRPr>
            </a:p>
            <a:p>
              <a:pPr algn="ctr" eaLnBrk="1" hangingPunct="1">
                <a:spcBef>
                  <a:spcPct val="25000"/>
                </a:spcBef>
              </a:pPr>
              <a:r>
                <a:rPr lang="zh-CN" altLang="en-US" sz="2400" b="1" dirty="0">
                  <a:solidFill>
                    <a:schemeClr val="bg1"/>
                  </a:solidFill>
                  <a:latin typeface="黑体" panose="02010609060101010101" pitchFamily="49" charset="-122"/>
                  <a:ea typeface="黑体" panose="02010609060101010101" pitchFamily="49" charset="-122"/>
                </a:rPr>
                <a:t>而不是</a:t>
              </a:r>
              <a:r>
                <a:rPr lang="zh-CN" altLang="en-US" sz="2800" b="1" dirty="0">
                  <a:solidFill>
                    <a:srgbClr val="FFFF00"/>
                  </a:solidFill>
                  <a:latin typeface="黑体" panose="02010609060101010101" pitchFamily="49" charset="-122"/>
                  <a:ea typeface="黑体" panose="02010609060101010101" pitchFamily="49" charset="-122"/>
                </a:rPr>
                <a:t>证明</a:t>
              </a:r>
              <a:r>
                <a:rPr lang="zh-CN" altLang="en-US" sz="2400" b="1" dirty="0">
                  <a:latin typeface="宋体" panose="02010600030101010101" pitchFamily="2" charset="-122"/>
                  <a:ea typeface="黑体" panose="02010609060101010101" pitchFamily="49" charset="-122"/>
                </a:rPr>
                <a:t>      </a:t>
              </a:r>
              <a:endParaRPr lang="zh-CN" altLang="en-US" sz="2400" b="1" dirty="0">
                <a:latin typeface="宋体" panose="02010600030101010101" pitchFamily="2" charset="-122"/>
                <a:ea typeface="黑体" panose="02010609060101010101" pitchFamily="49" charset="-122"/>
              </a:endParaRPr>
            </a:p>
          </p:txBody>
        </p:sp>
      </p:grpSp>
      <p:sp>
        <p:nvSpPr>
          <p:cNvPr id="219146" name="Rectangle 11"/>
          <p:cNvSpPr/>
          <p:nvPr/>
        </p:nvSpPr>
        <p:spPr>
          <a:xfrm>
            <a:off x="900113" y="4508500"/>
            <a:ext cx="2089150" cy="504825"/>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2400" b="1" dirty="0">
                <a:latin typeface="Verdana" panose="020B0604030504040204" pitchFamily="34" charset="0"/>
              </a:rPr>
              <a:t>第三部分</a:t>
            </a:r>
            <a:endParaRPr lang="zh-CN" altLang="en-US" sz="2400" b="1" dirty="0">
              <a:latin typeface="Verdana" panose="020B0604030504040204" pitchFamily="34" charset="0"/>
            </a:endParaRPr>
          </a:p>
        </p:txBody>
      </p:sp>
      <p:sp>
        <p:nvSpPr>
          <p:cNvPr id="219147" name="Rectangle 12"/>
          <p:cNvSpPr/>
          <p:nvPr/>
        </p:nvSpPr>
        <p:spPr>
          <a:xfrm>
            <a:off x="900113" y="5372100"/>
            <a:ext cx="2089150" cy="504825"/>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2400" b="1" dirty="0">
                <a:latin typeface="Verdana" panose="020B0604030504040204" pitchFamily="34" charset="0"/>
              </a:rPr>
              <a:t>第四部分</a:t>
            </a:r>
            <a:endParaRPr lang="zh-CN" altLang="en-US" sz="24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57028"/>
                                        </p:tgtEl>
                                        <p:attrNameLst>
                                          <p:attrName>style.visibility</p:attrName>
                                        </p:attrNameLst>
                                      </p:cBhvr>
                                      <p:to>
                                        <p:strVal val="visible"/>
                                      </p:to>
                                    </p:set>
                                    <p:animEffect transition="in" filter="wipe(up)">
                                      <p:cBhvr>
                                        <p:cTn id="11" dur="500"/>
                                        <p:tgtEl>
                                          <p:spTgt spid="257028"/>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32"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ircle(out)">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8"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0162" name="Text Box 13"/>
          <p:cNvSpPr txBox="1"/>
          <p:nvPr/>
        </p:nvSpPr>
        <p:spPr>
          <a:xfrm>
            <a:off x="3419475" y="3627438"/>
            <a:ext cx="5472113" cy="522287"/>
          </a:xfrm>
          <a:prstGeom prst="rect">
            <a:avLst/>
          </a:prstGeom>
          <a:noFill/>
          <a:ln w="9525" cap="flat" cmpd="sng">
            <a:solidFill>
              <a:srgbClr val="FF0000"/>
            </a:solidFill>
            <a:prstDash val="solid"/>
            <a:miter/>
            <a:headEnd type="none" w="med" len="med"/>
            <a:tailEnd type="none" w="med" len="med"/>
          </a:ln>
        </p:spPr>
        <p:txBody>
          <a:bodyPr>
            <a:spAutoFit/>
          </a:bodyPr>
          <a:p>
            <a:pPr marL="342900" indent="-342900" eaLnBrk="1" hangingPunct="1">
              <a:lnSpc>
                <a:spcPct val="115000"/>
              </a:lnSpc>
              <a:spcBef>
                <a:spcPct val="40000"/>
              </a:spcBef>
            </a:pPr>
            <a:r>
              <a:rPr lang="zh-CN" altLang="en-US" sz="2400" b="1" dirty="0">
                <a:latin typeface="Verdana" panose="020B0604030504040204" pitchFamily="34" charset="0"/>
                <a:ea typeface="黑体" panose="02010609060101010101" pitchFamily="49" charset="-122"/>
              </a:rPr>
              <a:t>解释实验结果</a:t>
            </a:r>
            <a:endParaRPr lang="zh-CN" altLang="en-US" dirty="0">
              <a:latin typeface="Verdana" panose="020B0604030504040204" pitchFamily="34" charset="0"/>
              <a:ea typeface="黑体" panose="02010609060101010101" pitchFamily="49" charset="-122"/>
            </a:endParaRPr>
          </a:p>
        </p:txBody>
      </p:sp>
      <p:sp>
        <p:nvSpPr>
          <p:cNvPr id="220163" name="Line 14"/>
          <p:cNvSpPr/>
          <p:nvPr/>
        </p:nvSpPr>
        <p:spPr>
          <a:xfrm>
            <a:off x="2987675" y="3914775"/>
            <a:ext cx="431800" cy="0"/>
          </a:xfrm>
          <a:prstGeom prst="line">
            <a:avLst/>
          </a:prstGeom>
          <a:ln w="9525" cap="flat" cmpd="sng">
            <a:solidFill>
              <a:schemeClr val="tx1"/>
            </a:solidFill>
            <a:prstDash val="solid"/>
            <a:headEnd type="none" w="med" len="med"/>
            <a:tailEnd type="none" w="med" len="med"/>
          </a:ln>
        </p:spPr>
      </p:sp>
      <p:sp>
        <p:nvSpPr>
          <p:cNvPr id="220164" name="Text Box 11"/>
          <p:cNvSpPr txBox="1"/>
          <p:nvPr/>
        </p:nvSpPr>
        <p:spPr>
          <a:xfrm>
            <a:off x="3419475" y="2781300"/>
            <a:ext cx="5472113" cy="522288"/>
          </a:xfrm>
          <a:prstGeom prst="rect">
            <a:avLst/>
          </a:prstGeom>
          <a:noFill/>
          <a:ln w="9525" cap="flat" cmpd="sng">
            <a:solidFill>
              <a:srgbClr val="FF0000"/>
            </a:solidFill>
            <a:prstDash val="solid"/>
            <a:miter/>
            <a:headEnd type="none" w="med" len="med"/>
            <a:tailEnd type="none" w="med" len="med"/>
          </a:ln>
        </p:spPr>
        <p:txBody>
          <a:bodyPr>
            <a:spAutoFit/>
          </a:bodyPr>
          <a:p>
            <a:pPr marL="342900" indent="-342900" eaLnBrk="1" hangingPunct="1">
              <a:lnSpc>
                <a:spcPct val="115000"/>
              </a:lnSpc>
              <a:spcBef>
                <a:spcPct val="40000"/>
              </a:spcBef>
            </a:pPr>
            <a:r>
              <a:rPr lang="zh-CN" altLang="en-US" sz="2400" b="1" dirty="0">
                <a:latin typeface="Verdana" panose="020B0604030504040204" pitchFamily="34" charset="0"/>
                <a:ea typeface="黑体" panose="02010609060101010101" pitchFamily="49" charset="-122"/>
              </a:rPr>
              <a:t>陈述研究的主要结果</a:t>
            </a:r>
            <a:endParaRPr lang="zh-CN" altLang="en-US" dirty="0">
              <a:latin typeface="Verdana" panose="020B0604030504040204" pitchFamily="34" charset="0"/>
              <a:ea typeface="黑体" panose="02010609060101010101" pitchFamily="49" charset="-122"/>
            </a:endParaRPr>
          </a:p>
        </p:txBody>
      </p:sp>
      <p:sp>
        <p:nvSpPr>
          <p:cNvPr id="220165" name="Line 12"/>
          <p:cNvSpPr/>
          <p:nvPr/>
        </p:nvSpPr>
        <p:spPr>
          <a:xfrm>
            <a:off x="2987675" y="3068638"/>
            <a:ext cx="431800" cy="0"/>
          </a:xfrm>
          <a:prstGeom prst="line">
            <a:avLst/>
          </a:prstGeom>
          <a:ln w="9525" cap="flat" cmpd="sng">
            <a:solidFill>
              <a:schemeClr val="tx1"/>
            </a:solidFill>
            <a:prstDash val="solid"/>
            <a:headEnd type="none" w="med" len="med"/>
            <a:tailEnd type="none" w="med" len="med"/>
          </a:ln>
        </p:spPr>
      </p:sp>
      <p:sp>
        <p:nvSpPr>
          <p:cNvPr id="220166" name="Text Box 2"/>
          <p:cNvSpPr txBox="1"/>
          <p:nvPr/>
        </p:nvSpPr>
        <p:spPr>
          <a:xfrm>
            <a:off x="611188" y="2060575"/>
            <a:ext cx="4897437" cy="457200"/>
          </a:xfrm>
          <a:prstGeom prst="rect">
            <a:avLst/>
          </a:prstGeom>
          <a:noFill/>
          <a:ln w="9525">
            <a:noFill/>
          </a:ln>
        </p:spPr>
        <p:txBody>
          <a:bodyPr>
            <a:spAutoFit/>
          </a:bodyPr>
          <a:p>
            <a:pPr eaLnBrk="1" hangingPunct="1">
              <a:buFont typeface="Wingdings" panose="05000000000000000000" pitchFamily="2" charset="2"/>
              <a:buChar char="l"/>
            </a:pPr>
            <a:r>
              <a:rPr lang="en-US" altLang="zh-CN" sz="2400" b="1" dirty="0">
                <a:solidFill>
                  <a:srgbClr val="0000FF"/>
                </a:solidFill>
                <a:latin typeface="Verdana" panose="020B0604030504040204" pitchFamily="34" charset="0"/>
                <a:ea typeface="新宋体" panose="02010609030101010101" pitchFamily="49" charset="-122"/>
              </a:rPr>
              <a:t> </a:t>
            </a:r>
            <a:r>
              <a:rPr lang="zh-CN" altLang="en-US" sz="2400" b="1" dirty="0">
                <a:solidFill>
                  <a:srgbClr val="0000FF"/>
                </a:solidFill>
                <a:latin typeface="Verdana" panose="020B0604030504040204" pitchFamily="34" charset="0"/>
                <a:ea typeface="新宋体" panose="02010609030101010101" pitchFamily="49" charset="-122"/>
              </a:rPr>
              <a:t>怎么写讨论（续）</a:t>
            </a:r>
            <a:endParaRPr lang="zh-CN" altLang="en-US" sz="2400" b="1" dirty="0">
              <a:solidFill>
                <a:srgbClr val="0000FF"/>
              </a:solidFill>
              <a:latin typeface="Verdana" panose="020B0604030504040204" pitchFamily="34" charset="0"/>
              <a:ea typeface="新宋体" panose="02010609030101010101" pitchFamily="49" charset="-122"/>
            </a:endParaRPr>
          </a:p>
        </p:txBody>
      </p:sp>
      <p:sp>
        <p:nvSpPr>
          <p:cNvPr id="220167" name="Rectangle 3"/>
          <p:cNvSpPr/>
          <p:nvPr/>
        </p:nvSpPr>
        <p:spPr>
          <a:xfrm>
            <a:off x="900113" y="2781300"/>
            <a:ext cx="2089150" cy="504825"/>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2400" b="1" dirty="0">
                <a:latin typeface="Verdana" panose="020B0604030504040204" pitchFamily="34" charset="0"/>
              </a:rPr>
              <a:t>第一部分</a:t>
            </a:r>
            <a:endParaRPr lang="zh-CN" altLang="en-US" sz="2400" b="1" dirty="0">
              <a:latin typeface="Verdana" panose="020B0604030504040204" pitchFamily="34" charset="0"/>
            </a:endParaRPr>
          </a:p>
        </p:txBody>
      </p:sp>
      <p:sp>
        <p:nvSpPr>
          <p:cNvPr id="220168" name="Rectangle 4"/>
          <p:cNvSpPr/>
          <p:nvPr/>
        </p:nvSpPr>
        <p:spPr>
          <a:xfrm>
            <a:off x="900113" y="3644900"/>
            <a:ext cx="2089150" cy="504825"/>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2400" b="1" dirty="0">
                <a:latin typeface="Verdana" panose="020B0604030504040204" pitchFamily="34" charset="0"/>
              </a:rPr>
              <a:t>第二部分</a:t>
            </a:r>
            <a:endParaRPr lang="zh-CN" altLang="en-US" sz="2400" b="1" dirty="0">
              <a:latin typeface="Verdana" panose="020B0604030504040204" pitchFamily="34" charset="0"/>
            </a:endParaRPr>
          </a:p>
        </p:txBody>
      </p:sp>
      <p:grpSp>
        <p:nvGrpSpPr>
          <p:cNvPr id="2" name="Group 15"/>
          <p:cNvGrpSpPr/>
          <p:nvPr/>
        </p:nvGrpSpPr>
        <p:grpSpPr>
          <a:xfrm>
            <a:off x="2987675" y="4508500"/>
            <a:ext cx="5903913" cy="522288"/>
            <a:chOff x="1882" y="2840"/>
            <a:chExt cx="3719" cy="329"/>
          </a:xfrm>
        </p:grpSpPr>
        <p:sp>
          <p:nvSpPr>
            <p:cNvPr id="220173" name="Text Box 5"/>
            <p:cNvSpPr txBox="1"/>
            <p:nvPr/>
          </p:nvSpPr>
          <p:spPr>
            <a:xfrm>
              <a:off x="2154" y="2840"/>
              <a:ext cx="3447" cy="329"/>
            </a:xfrm>
            <a:prstGeom prst="rect">
              <a:avLst/>
            </a:prstGeom>
            <a:noFill/>
            <a:ln w="9525" cap="flat" cmpd="sng">
              <a:solidFill>
                <a:srgbClr val="FF0000"/>
              </a:solidFill>
              <a:prstDash val="solid"/>
              <a:miter/>
              <a:headEnd type="none" w="med" len="med"/>
              <a:tailEnd type="none" w="med" len="med"/>
            </a:ln>
          </p:spPr>
          <p:txBody>
            <a:bodyPr>
              <a:spAutoFit/>
            </a:bodyPr>
            <a:p>
              <a:pPr marL="342900" indent="-342900" eaLnBrk="1" hangingPunct="1">
                <a:lnSpc>
                  <a:spcPct val="115000"/>
                </a:lnSpc>
                <a:spcBef>
                  <a:spcPct val="40000"/>
                </a:spcBef>
              </a:pPr>
              <a:r>
                <a:rPr lang="zh-CN" altLang="en-US" sz="2400" b="1" dirty="0">
                  <a:latin typeface="Verdana" panose="020B0604030504040204" pitchFamily="34" charset="0"/>
                  <a:ea typeface="黑体" panose="02010609060101010101" pitchFamily="49" charset="-122"/>
                </a:rPr>
                <a:t>实验结果的局限性讨论</a:t>
              </a:r>
              <a:endParaRPr lang="zh-CN" altLang="en-US" dirty="0">
                <a:latin typeface="Verdana" panose="020B0604030504040204" pitchFamily="34" charset="0"/>
                <a:ea typeface="黑体" panose="02010609060101010101" pitchFamily="49" charset="-122"/>
              </a:endParaRPr>
            </a:p>
          </p:txBody>
        </p:sp>
        <p:sp>
          <p:nvSpPr>
            <p:cNvPr id="220174" name="Line 6"/>
            <p:cNvSpPr/>
            <p:nvPr/>
          </p:nvSpPr>
          <p:spPr>
            <a:xfrm>
              <a:off x="1882" y="3022"/>
              <a:ext cx="272" cy="0"/>
            </a:xfrm>
            <a:prstGeom prst="line">
              <a:avLst/>
            </a:prstGeom>
            <a:ln w="9525" cap="flat" cmpd="sng">
              <a:solidFill>
                <a:schemeClr val="tx1"/>
              </a:solidFill>
              <a:prstDash val="solid"/>
              <a:headEnd type="none" w="med" len="med"/>
              <a:tailEnd type="none" w="med" len="med"/>
            </a:ln>
          </p:spPr>
        </p:sp>
      </p:grpSp>
      <p:sp>
        <p:nvSpPr>
          <p:cNvPr id="258055" name="Text Box 7"/>
          <p:cNvSpPr txBox="1"/>
          <p:nvPr/>
        </p:nvSpPr>
        <p:spPr>
          <a:xfrm>
            <a:off x="3419475" y="2708275"/>
            <a:ext cx="5472113" cy="1871663"/>
          </a:xfrm>
          <a:prstGeom prst="rect">
            <a:avLst/>
          </a:prstGeom>
          <a:solidFill>
            <a:srgbClr val="CCFFCC"/>
          </a:solidFill>
          <a:ln w="9525" cap="flat" cmpd="sng">
            <a:solidFill>
              <a:srgbClr val="FF0000"/>
            </a:solidFill>
            <a:prstDash val="solid"/>
            <a:miter/>
            <a:headEnd type="none" w="med" len="med"/>
            <a:tailEnd type="none" w="med" len="med"/>
          </a:ln>
        </p:spPr>
        <p:txBody>
          <a:bodyPr>
            <a:spAutoFit/>
          </a:bodyPr>
          <a:p>
            <a:pPr marL="342900" indent="-342900" eaLnBrk="1" hangingPunct="1">
              <a:lnSpc>
                <a:spcPct val="115000"/>
              </a:lnSpc>
              <a:spcBef>
                <a:spcPct val="40000"/>
              </a:spcBef>
              <a:buClr>
                <a:srgbClr val="FF0000"/>
              </a:buClr>
              <a:buFont typeface="Wingdings" panose="05000000000000000000" pitchFamily="2" charset="2"/>
              <a:buChar char="Ø"/>
            </a:pPr>
            <a:r>
              <a:rPr lang="zh-CN" altLang="en-US" sz="2000" b="1" dirty="0">
                <a:latin typeface="Verdana" panose="020B0604030504040204" pitchFamily="34" charset="0"/>
              </a:rPr>
              <a:t>所有研究都有局限性，你研究的局限性？</a:t>
            </a:r>
            <a:endParaRPr lang="zh-CN" altLang="en-US" sz="2000" b="1" dirty="0">
              <a:latin typeface="Verdana" panose="020B0604030504040204" pitchFamily="34" charset="0"/>
            </a:endParaRPr>
          </a:p>
          <a:p>
            <a:pPr marL="342900" indent="-342900" eaLnBrk="1" hangingPunct="1">
              <a:lnSpc>
                <a:spcPct val="115000"/>
              </a:lnSpc>
              <a:spcBef>
                <a:spcPct val="40000"/>
              </a:spcBef>
              <a:buClr>
                <a:srgbClr val="FF0000"/>
              </a:buClr>
              <a:buFont typeface="Wingdings" panose="05000000000000000000" pitchFamily="2" charset="2"/>
              <a:buChar char="Ø"/>
            </a:pPr>
            <a:r>
              <a:rPr lang="zh-CN" altLang="en-US" sz="2000" b="1" dirty="0">
                <a:latin typeface="Verdana" panose="020B0604030504040204" pitchFamily="34" charset="0"/>
              </a:rPr>
              <a:t>将来怎么改进？</a:t>
            </a:r>
            <a:endParaRPr lang="zh-CN" altLang="en-US" sz="2000" b="1" dirty="0">
              <a:latin typeface="Verdana" panose="020B0604030504040204" pitchFamily="34" charset="0"/>
            </a:endParaRPr>
          </a:p>
          <a:p>
            <a:pPr marL="342900" indent="-342900" eaLnBrk="1" hangingPunct="1">
              <a:lnSpc>
                <a:spcPct val="115000"/>
              </a:lnSpc>
              <a:spcBef>
                <a:spcPct val="40000"/>
              </a:spcBef>
              <a:buClr>
                <a:srgbClr val="FF0000"/>
              </a:buClr>
              <a:buFont typeface="Wingdings" panose="05000000000000000000" pitchFamily="2" charset="2"/>
              <a:buChar char="Ø"/>
            </a:pPr>
            <a:r>
              <a:rPr lang="zh-CN" altLang="en-US" sz="2000" b="1" dirty="0">
                <a:latin typeface="Verdana" panose="020B0604030504040204" pitchFamily="34" charset="0"/>
              </a:rPr>
              <a:t>有无什么跟进的问题？</a:t>
            </a:r>
            <a:endParaRPr lang="zh-CN" altLang="en-US" sz="2000" b="1" dirty="0">
              <a:latin typeface="Verdana" panose="020B0604030504040204" pitchFamily="34" charset="0"/>
            </a:endParaRPr>
          </a:p>
          <a:p>
            <a:pPr marL="342900" indent="-342900" eaLnBrk="1" hangingPunct="1">
              <a:lnSpc>
                <a:spcPct val="115000"/>
              </a:lnSpc>
              <a:spcBef>
                <a:spcPct val="40000"/>
              </a:spcBef>
              <a:buClr>
                <a:srgbClr val="FF0000"/>
              </a:buClr>
              <a:buFont typeface="Wingdings" panose="05000000000000000000" pitchFamily="2" charset="2"/>
              <a:buChar char="Ø"/>
            </a:pPr>
            <a:r>
              <a:rPr lang="zh-CN" altLang="en-US" sz="2000" b="1" dirty="0">
                <a:latin typeface="Verdana" panose="020B0604030504040204" pitchFamily="34" charset="0"/>
              </a:rPr>
              <a:t>什么是不清楚的，以后需要研究？</a:t>
            </a:r>
            <a:endParaRPr lang="zh-CN" altLang="en-US" sz="2000" b="1" dirty="0">
              <a:latin typeface="Verdana" panose="020B0604030504040204" pitchFamily="34" charset="0"/>
            </a:endParaRPr>
          </a:p>
        </p:txBody>
      </p:sp>
      <p:sp>
        <p:nvSpPr>
          <p:cNvPr id="220171" name="Rectangle 8"/>
          <p:cNvSpPr/>
          <p:nvPr/>
        </p:nvSpPr>
        <p:spPr>
          <a:xfrm>
            <a:off x="900113" y="4508500"/>
            <a:ext cx="2089150" cy="504825"/>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2400" b="1" dirty="0">
                <a:latin typeface="Verdana" panose="020B0604030504040204" pitchFamily="34" charset="0"/>
              </a:rPr>
              <a:t>第三部分</a:t>
            </a:r>
            <a:endParaRPr lang="zh-CN" altLang="en-US" sz="2400" b="1" dirty="0">
              <a:latin typeface="Verdana" panose="020B0604030504040204" pitchFamily="34" charset="0"/>
            </a:endParaRPr>
          </a:p>
        </p:txBody>
      </p:sp>
      <p:sp>
        <p:nvSpPr>
          <p:cNvPr id="220172" name="Rectangle 10"/>
          <p:cNvSpPr/>
          <p:nvPr/>
        </p:nvSpPr>
        <p:spPr>
          <a:xfrm>
            <a:off x="900113" y="5372100"/>
            <a:ext cx="2089150" cy="504825"/>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2400" b="1" dirty="0">
                <a:latin typeface="Verdana" panose="020B0604030504040204" pitchFamily="34" charset="0"/>
              </a:rPr>
              <a:t>第四部分</a:t>
            </a:r>
            <a:endParaRPr lang="zh-CN" altLang="en-US" sz="24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8055"/>
                                        </p:tgtEl>
                                        <p:attrNameLst>
                                          <p:attrName>style.visibility</p:attrName>
                                        </p:attrNameLst>
                                      </p:cBhvr>
                                      <p:to>
                                        <p:strVal val="visible"/>
                                      </p:to>
                                    </p:set>
                                    <p:animEffect transition="in" filter="wipe(down)">
                                      <p:cBhvr>
                                        <p:cTn id="11" dur="500"/>
                                        <p:tgtEl>
                                          <p:spTgt spid="258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5"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2"/>
          <p:cNvSpPr/>
          <p:nvPr/>
        </p:nvSpPr>
        <p:spPr>
          <a:xfrm>
            <a:off x="626745" y="981075"/>
            <a:ext cx="7688580" cy="583565"/>
          </a:xfrm>
          <a:prstGeom prst="rect">
            <a:avLst/>
          </a:prstGeom>
          <a:noFill/>
          <a:ln w="9525">
            <a:noFill/>
          </a:ln>
        </p:spPr>
        <p:txBody>
          <a:bodyPr wrap="square">
            <a:spAutoFit/>
          </a:bodyPr>
          <a:p>
            <a:pPr eaLnBrk="1" hangingPunct="1"/>
            <a:r>
              <a:rPr lang="en-US" altLang="zh-CN" sz="3200" b="1" dirty="0">
                <a:solidFill>
                  <a:srgbClr val="FF0000"/>
                </a:solidFill>
                <a:latin typeface="Verdana" panose="020B0604030504040204" pitchFamily="34" charset="0"/>
                <a:ea typeface="新宋体" panose="02010609030101010101" pitchFamily="49" charset="-122"/>
              </a:rPr>
              <a:t>1.4 </a:t>
            </a:r>
            <a:r>
              <a:rPr lang="zh-CN" altLang="en-US" sz="3200" b="1" dirty="0">
                <a:solidFill>
                  <a:srgbClr val="FF0000"/>
                </a:solidFill>
                <a:latin typeface="Verdana" panose="020B0604030504040204" pitchFamily="34" charset="0"/>
                <a:ea typeface="新宋体" panose="02010609030101010101" pitchFamily="49" charset="-122"/>
              </a:rPr>
              <a:t>写作的误区与正确关系</a:t>
            </a:r>
            <a:endParaRPr lang="zh-CN" altLang="en-US" sz="3200" b="1" dirty="0">
              <a:solidFill>
                <a:srgbClr val="FF0000"/>
              </a:solidFill>
              <a:latin typeface="Verdana" panose="020B0604030504040204" pitchFamily="34" charset="0"/>
              <a:ea typeface="新宋体" panose="02010609030101010101" pitchFamily="49" charset="-122"/>
            </a:endParaRPr>
          </a:p>
        </p:txBody>
      </p:sp>
      <p:sp>
        <p:nvSpPr>
          <p:cNvPr id="11271" name="Text Box 7"/>
          <p:cNvSpPr txBox="1"/>
          <p:nvPr/>
        </p:nvSpPr>
        <p:spPr>
          <a:xfrm>
            <a:off x="1115695" y="2060575"/>
            <a:ext cx="6718300" cy="3517900"/>
          </a:xfrm>
          <a:prstGeom prst="rect">
            <a:avLst/>
          </a:prstGeom>
          <a:noFill/>
          <a:ln w="9525">
            <a:noFill/>
          </a:ln>
        </p:spPr>
        <p:txBody>
          <a:bodyPr wrap="square">
            <a:spAutoFit/>
          </a:bodyPr>
          <a:p>
            <a:pPr eaLnBrk="1" hangingPunct="1">
              <a:lnSpc>
                <a:spcPts val="4000"/>
              </a:lnSpc>
              <a:spcBef>
                <a:spcPct val="50000"/>
              </a:spcBef>
            </a:pPr>
            <a:r>
              <a:rPr lang="zh-CN" altLang="en-US" sz="2800" b="1" dirty="0">
                <a:latin typeface="Verdana" panose="020B0604030504040204" pitchFamily="34" charset="0"/>
                <a:sym typeface="Symbol" panose="05050102010706020507" pitchFamily="18" charset="2"/>
              </a:rPr>
              <a:t>模型建好就行，论文是次要的</a:t>
            </a:r>
            <a:endParaRPr lang="en-US" altLang="zh-CN" sz="2800" b="1" dirty="0">
              <a:latin typeface="Verdana" panose="020B0604030504040204" pitchFamily="34" charset="0"/>
            </a:endParaRPr>
          </a:p>
          <a:p>
            <a:pPr eaLnBrk="1" hangingPunct="1">
              <a:lnSpc>
                <a:spcPts val="4000"/>
              </a:lnSpc>
              <a:spcBef>
                <a:spcPct val="50000"/>
              </a:spcBef>
            </a:pPr>
            <a:r>
              <a:rPr lang="zh-CN" altLang="en-US" sz="2800" b="1" dirty="0">
                <a:latin typeface="Verdana" panose="020B0604030504040204" pitchFamily="34" charset="0"/>
                <a:sym typeface="Symbol" panose="05050102010706020507" pitchFamily="18" charset="2"/>
              </a:rPr>
              <a:t></a:t>
            </a:r>
            <a:r>
              <a:rPr lang="zh-CN" sz="2800" b="1" dirty="0">
                <a:latin typeface="Verdana" panose="020B0604030504040204" pitchFamily="34" charset="0"/>
                <a:sym typeface="Symbol" panose="05050102010706020507" pitchFamily="18" charset="2"/>
              </a:rPr>
              <a:t>论文写的华丽，模型能用就行</a:t>
            </a:r>
            <a:endParaRPr lang="zh-CN" sz="2800" b="1" dirty="0">
              <a:latin typeface="Verdana" panose="020B0604030504040204" pitchFamily="34" charset="0"/>
              <a:sym typeface="Symbol" panose="05050102010706020507" pitchFamily="18" charset="2"/>
            </a:endParaRPr>
          </a:p>
          <a:p>
            <a:pPr eaLnBrk="1" hangingPunct="1">
              <a:lnSpc>
                <a:spcPts val="4000"/>
              </a:lnSpc>
              <a:spcBef>
                <a:spcPct val="50000"/>
              </a:spcBef>
            </a:pPr>
            <a:r>
              <a:rPr lang="zh-CN" altLang="en-US" sz="2800" b="1" dirty="0">
                <a:latin typeface="Verdana" panose="020B0604030504040204" pitchFamily="34" charset="0"/>
                <a:sym typeface="Symbol" panose="05050102010706020507" pitchFamily="18" charset="2"/>
              </a:rPr>
              <a:t>建好模型是论文写作的基础</a:t>
            </a:r>
            <a:endParaRPr lang="zh-CN" altLang="en-US" sz="2800" b="1" dirty="0">
              <a:latin typeface="Verdana" panose="020B0604030504040204" pitchFamily="34" charset="0"/>
              <a:sym typeface="Symbol" panose="05050102010706020507" pitchFamily="18" charset="2"/>
            </a:endParaRPr>
          </a:p>
          <a:p>
            <a:pPr eaLnBrk="1" hangingPunct="1">
              <a:lnSpc>
                <a:spcPts val="4000"/>
              </a:lnSpc>
              <a:spcBef>
                <a:spcPct val="50000"/>
              </a:spcBef>
            </a:pPr>
            <a:r>
              <a:rPr lang="zh-CN" altLang="en-US" sz="2800" b="1" dirty="0">
                <a:sym typeface="Symbol" panose="05050102010706020507" pitchFamily="18" charset="2"/>
              </a:rPr>
              <a:t>论文写作是建模的表达，模型的完善</a:t>
            </a:r>
            <a:endParaRPr lang="zh-CN" sz="2800" b="1" dirty="0">
              <a:latin typeface="Verdana" panose="020B0604030504040204" pitchFamily="34" charset="0"/>
            </a:endParaRPr>
          </a:p>
          <a:p>
            <a:pPr eaLnBrk="1" hangingPunct="1">
              <a:lnSpc>
                <a:spcPts val="4000"/>
              </a:lnSpc>
              <a:spcBef>
                <a:spcPct val="50000"/>
              </a:spcBef>
            </a:pPr>
            <a:endParaRPr lang="en-US" altLang="zh-CN" sz="2800" b="1" dirty="0">
              <a:latin typeface="Verdana" panose="020B0604030504040204" pitchFamily="34" charset="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strips(downRight)">
                                      <p:cBhvr>
                                        <p:cTn id="7" dur="500"/>
                                        <p:tgtEl>
                                          <p:spTgt spid="11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Text Box 2"/>
          <p:cNvSpPr txBox="1"/>
          <p:nvPr/>
        </p:nvSpPr>
        <p:spPr>
          <a:xfrm>
            <a:off x="3419475" y="3627438"/>
            <a:ext cx="5472113" cy="522287"/>
          </a:xfrm>
          <a:prstGeom prst="rect">
            <a:avLst/>
          </a:prstGeom>
          <a:noFill/>
          <a:ln w="9525" cap="flat" cmpd="sng">
            <a:solidFill>
              <a:srgbClr val="FF0000"/>
            </a:solidFill>
            <a:prstDash val="solid"/>
            <a:miter/>
            <a:headEnd type="none" w="med" len="med"/>
            <a:tailEnd type="none" w="med" len="med"/>
          </a:ln>
        </p:spPr>
        <p:txBody>
          <a:bodyPr>
            <a:spAutoFit/>
          </a:bodyPr>
          <a:p>
            <a:pPr marL="342900" indent="-342900" eaLnBrk="1" hangingPunct="1">
              <a:lnSpc>
                <a:spcPct val="115000"/>
              </a:lnSpc>
              <a:spcBef>
                <a:spcPct val="40000"/>
              </a:spcBef>
            </a:pPr>
            <a:r>
              <a:rPr lang="zh-CN" altLang="en-US" sz="2400" b="1" dirty="0">
                <a:latin typeface="Verdana" panose="020B0604030504040204" pitchFamily="34" charset="0"/>
                <a:ea typeface="黑体" panose="02010609060101010101" pitchFamily="49" charset="-122"/>
              </a:rPr>
              <a:t>解释实验结果</a:t>
            </a:r>
            <a:endParaRPr lang="zh-CN" altLang="en-US" dirty="0">
              <a:latin typeface="Verdana" panose="020B0604030504040204" pitchFamily="34" charset="0"/>
              <a:ea typeface="黑体" panose="02010609060101010101" pitchFamily="49" charset="-122"/>
            </a:endParaRPr>
          </a:p>
        </p:txBody>
      </p:sp>
      <p:sp>
        <p:nvSpPr>
          <p:cNvPr id="221187" name="Line 3"/>
          <p:cNvSpPr/>
          <p:nvPr/>
        </p:nvSpPr>
        <p:spPr>
          <a:xfrm>
            <a:off x="2987675" y="3914775"/>
            <a:ext cx="431800" cy="0"/>
          </a:xfrm>
          <a:prstGeom prst="line">
            <a:avLst/>
          </a:prstGeom>
          <a:ln w="9525" cap="flat" cmpd="sng">
            <a:solidFill>
              <a:schemeClr val="tx1"/>
            </a:solidFill>
            <a:prstDash val="solid"/>
            <a:headEnd type="none" w="med" len="med"/>
            <a:tailEnd type="none" w="med" len="med"/>
          </a:ln>
        </p:spPr>
      </p:sp>
      <p:sp>
        <p:nvSpPr>
          <p:cNvPr id="221188" name="Text Box 4"/>
          <p:cNvSpPr txBox="1"/>
          <p:nvPr/>
        </p:nvSpPr>
        <p:spPr>
          <a:xfrm>
            <a:off x="3419475" y="2781300"/>
            <a:ext cx="5472113" cy="522288"/>
          </a:xfrm>
          <a:prstGeom prst="rect">
            <a:avLst/>
          </a:prstGeom>
          <a:noFill/>
          <a:ln w="9525" cap="flat" cmpd="sng">
            <a:solidFill>
              <a:srgbClr val="FF0000"/>
            </a:solidFill>
            <a:prstDash val="solid"/>
            <a:miter/>
            <a:headEnd type="none" w="med" len="med"/>
            <a:tailEnd type="none" w="med" len="med"/>
          </a:ln>
        </p:spPr>
        <p:txBody>
          <a:bodyPr>
            <a:spAutoFit/>
          </a:bodyPr>
          <a:p>
            <a:pPr marL="342900" indent="-342900" eaLnBrk="1" hangingPunct="1">
              <a:lnSpc>
                <a:spcPct val="115000"/>
              </a:lnSpc>
              <a:spcBef>
                <a:spcPct val="40000"/>
              </a:spcBef>
            </a:pPr>
            <a:r>
              <a:rPr lang="zh-CN" altLang="en-US" sz="2400" b="1" dirty="0">
                <a:latin typeface="Verdana" panose="020B0604030504040204" pitchFamily="34" charset="0"/>
                <a:ea typeface="黑体" panose="02010609060101010101" pitchFamily="49" charset="-122"/>
              </a:rPr>
              <a:t>陈述研究的主要结果</a:t>
            </a:r>
            <a:endParaRPr lang="zh-CN" altLang="en-US" dirty="0">
              <a:latin typeface="Verdana" panose="020B0604030504040204" pitchFamily="34" charset="0"/>
              <a:ea typeface="黑体" panose="02010609060101010101" pitchFamily="49" charset="-122"/>
            </a:endParaRPr>
          </a:p>
        </p:txBody>
      </p:sp>
      <p:sp>
        <p:nvSpPr>
          <p:cNvPr id="221189" name="Line 5"/>
          <p:cNvSpPr/>
          <p:nvPr/>
        </p:nvSpPr>
        <p:spPr>
          <a:xfrm>
            <a:off x="2987675" y="3068638"/>
            <a:ext cx="431800" cy="0"/>
          </a:xfrm>
          <a:prstGeom prst="line">
            <a:avLst/>
          </a:prstGeom>
          <a:ln w="9525" cap="flat" cmpd="sng">
            <a:solidFill>
              <a:schemeClr val="tx1"/>
            </a:solidFill>
            <a:prstDash val="solid"/>
            <a:headEnd type="none" w="med" len="med"/>
            <a:tailEnd type="none" w="med" len="med"/>
          </a:ln>
        </p:spPr>
      </p:sp>
      <p:sp>
        <p:nvSpPr>
          <p:cNvPr id="221190" name="Text Box 6"/>
          <p:cNvSpPr txBox="1"/>
          <p:nvPr/>
        </p:nvSpPr>
        <p:spPr>
          <a:xfrm>
            <a:off x="611188" y="2060575"/>
            <a:ext cx="4897437" cy="457200"/>
          </a:xfrm>
          <a:prstGeom prst="rect">
            <a:avLst/>
          </a:prstGeom>
          <a:noFill/>
          <a:ln w="9525">
            <a:noFill/>
          </a:ln>
        </p:spPr>
        <p:txBody>
          <a:bodyPr>
            <a:spAutoFit/>
          </a:bodyPr>
          <a:p>
            <a:pPr eaLnBrk="1" hangingPunct="1">
              <a:buFont typeface="Wingdings" panose="05000000000000000000" pitchFamily="2" charset="2"/>
              <a:buChar char="l"/>
            </a:pPr>
            <a:r>
              <a:rPr lang="en-US" altLang="zh-CN" sz="2400" b="1" dirty="0">
                <a:solidFill>
                  <a:srgbClr val="0000FF"/>
                </a:solidFill>
                <a:latin typeface="Verdana" panose="020B0604030504040204" pitchFamily="34" charset="0"/>
                <a:ea typeface="新宋体" panose="02010609030101010101" pitchFamily="49" charset="-122"/>
              </a:rPr>
              <a:t> </a:t>
            </a:r>
            <a:r>
              <a:rPr lang="zh-CN" altLang="en-US" sz="2400" b="1" dirty="0">
                <a:solidFill>
                  <a:srgbClr val="0000FF"/>
                </a:solidFill>
                <a:latin typeface="Verdana" panose="020B0604030504040204" pitchFamily="34" charset="0"/>
                <a:ea typeface="新宋体" panose="02010609030101010101" pitchFamily="49" charset="-122"/>
              </a:rPr>
              <a:t>怎么写讨论（续）</a:t>
            </a:r>
            <a:endParaRPr lang="zh-CN" altLang="en-US" sz="2400" b="1" dirty="0">
              <a:solidFill>
                <a:srgbClr val="0000FF"/>
              </a:solidFill>
              <a:latin typeface="Verdana" panose="020B0604030504040204" pitchFamily="34" charset="0"/>
              <a:ea typeface="新宋体" panose="02010609030101010101" pitchFamily="49" charset="-122"/>
            </a:endParaRPr>
          </a:p>
        </p:txBody>
      </p:sp>
      <p:sp>
        <p:nvSpPr>
          <p:cNvPr id="221191" name="Rectangle 7"/>
          <p:cNvSpPr/>
          <p:nvPr/>
        </p:nvSpPr>
        <p:spPr>
          <a:xfrm>
            <a:off x="900113" y="2781300"/>
            <a:ext cx="2089150" cy="504825"/>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2400" b="1" dirty="0">
                <a:latin typeface="Verdana" panose="020B0604030504040204" pitchFamily="34" charset="0"/>
              </a:rPr>
              <a:t>第一部分</a:t>
            </a:r>
            <a:endParaRPr lang="zh-CN" altLang="en-US" sz="2400" b="1" dirty="0">
              <a:latin typeface="Verdana" panose="020B0604030504040204" pitchFamily="34" charset="0"/>
            </a:endParaRPr>
          </a:p>
        </p:txBody>
      </p:sp>
      <p:sp>
        <p:nvSpPr>
          <p:cNvPr id="221192" name="Rectangle 8"/>
          <p:cNvSpPr/>
          <p:nvPr/>
        </p:nvSpPr>
        <p:spPr>
          <a:xfrm>
            <a:off x="900113" y="3644900"/>
            <a:ext cx="2089150" cy="504825"/>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2400" b="1" dirty="0">
                <a:latin typeface="Verdana" panose="020B0604030504040204" pitchFamily="34" charset="0"/>
              </a:rPr>
              <a:t>第二部分</a:t>
            </a:r>
            <a:endParaRPr lang="zh-CN" altLang="en-US" sz="2400" b="1" dirty="0">
              <a:latin typeface="Verdana" panose="020B0604030504040204" pitchFamily="34" charset="0"/>
            </a:endParaRPr>
          </a:p>
        </p:txBody>
      </p:sp>
      <p:grpSp>
        <p:nvGrpSpPr>
          <p:cNvPr id="221193" name="Group 9"/>
          <p:cNvGrpSpPr/>
          <p:nvPr/>
        </p:nvGrpSpPr>
        <p:grpSpPr>
          <a:xfrm>
            <a:off x="2987675" y="4508500"/>
            <a:ext cx="5903913" cy="522288"/>
            <a:chOff x="1882" y="2840"/>
            <a:chExt cx="3719" cy="329"/>
          </a:xfrm>
        </p:grpSpPr>
        <p:sp>
          <p:nvSpPr>
            <p:cNvPr id="221200" name="Text Box 10"/>
            <p:cNvSpPr txBox="1"/>
            <p:nvPr/>
          </p:nvSpPr>
          <p:spPr>
            <a:xfrm>
              <a:off x="2154" y="2840"/>
              <a:ext cx="3447" cy="329"/>
            </a:xfrm>
            <a:prstGeom prst="rect">
              <a:avLst/>
            </a:prstGeom>
            <a:noFill/>
            <a:ln w="9525" cap="flat" cmpd="sng">
              <a:solidFill>
                <a:srgbClr val="FF0000"/>
              </a:solidFill>
              <a:prstDash val="solid"/>
              <a:miter/>
              <a:headEnd type="none" w="med" len="med"/>
              <a:tailEnd type="none" w="med" len="med"/>
            </a:ln>
          </p:spPr>
          <p:txBody>
            <a:bodyPr>
              <a:spAutoFit/>
            </a:bodyPr>
            <a:p>
              <a:pPr marL="342900" indent="-342900" eaLnBrk="1" hangingPunct="1">
                <a:lnSpc>
                  <a:spcPct val="115000"/>
                </a:lnSpc>
                <a:spcBef>
                  <a:spcPct val="40000"/>
                </a:spcBef>
              </a:pPr>
              <a:r>
                <a:rPr lang="zh-CN" altLang="en-US" sz="2400" b="1" dirty="0">
                  <a:latin typeface="Verdana" panose="020B0604030504040204" pitchFamily="34" charset="0"/>
                  <a:ea typeface="黑体" panose="02010609060101010101" pitchFamily="49" charset="-122"/>
                </a:rPr>
                <a:t>实验结果的局限性讨论</a:t>
              </a:r>
              <a:endParaRPr lang="zh-CN" altLang="en-US" dirty="0">
                <a:latin typeface="Verdana" panose="020B0604030504040204" pitchFamily="34" charset="0"/>
                <a:ea typeface="黑体" panose="02010609060101010101" pitchFamily="49" charset="-122"/>
              </a:endParaRPr>
            </a:p>
          </p:txBody>
        </p:sp>
        <p:sp>
          <p:nvSpPr>
            <p:cNvPr id="221201" name="Line 11"/>
            <p:cNvSpPr/>
            <p:nvPr/>
          </p:nvSpPr>
          <p:spPr>
            <a:xfrm>
              <a:off x="1882" y="3022"/>
              <a:ext cx="272" cy="0"/>
            </a:xfrm>
            <a:prstGeom prst="line">
              <a:avLst/>
            </a:prstGeom>
            <a:ln w="9525" cap="flat" cmpd="sng">
              <a:solidFill>
                <a:schemeClr val="tx1"/>
              </a:solidFill>
              <a:prstDash val="solid"/>
              <a:headEnd type="none" w="med" len="med"/>
              <a:tailEnd type="none" w="med" len="med"/>
            </a:ln>
          </p:spPr>
        </p:sp>
      </p:grpSp>
      <p:sp>
        <p:nvSpPr>
          <p:cNvPr id="363532" name="Text Box 12"/>
          <p:cNvSpPr txBox="1"/>
          <p:nvPr/>
        </p:nvSpPr>
        <p:spPr>
          <a:xfrm>
            <a:off x="3419475" y="3965575"/>
            <a:ext cx="5472113" cy="1398588"/>
          </a:xfrm>
          <a:prstGeom prst="rect">
            <a:avLst/>
          </a:prstGeom>
          <a:solidFill>
            <a:srgbClr val="CCFFCC"/>
          </a:solidFill>
          <a:ln w="9525" cap="flat" cmpd="sng">
            <a:solidFill>
              <a:srgbClr val="FF0000"/>
            </a:solidFill>
            <a:prstDash val="solid"/>
            <a:miter/>
            <a:headEnd type="none" w="med" len="med"/>
            <a:tailEnd type="none" w="med" len="med"/>
          </a:ln>
        </p:spPr>
        <p:txBody>
          <a:bodyPr>
            <a:spAutoFit/>
          </a:bodyPr>
          <a:p>
            <a:pPr marL="342900" indent="-342900" eaLnBrk="1" hangingPunct="1">
              <a:lnSpc>
                <a:spcPct val="115000"/>
              </a:lnSpc>
              <a:spcBef>
                <a:spcPct val="40000"/>
              </a:spcBef>
              <a:buClr>
                <a:srgbClr val="FF0000"/>
              </a:buClr>
              <a:buFont typeface="Wingdings" panose="05000000000000000000" pitchFamily="2" charset="2"/>
              <a:buChar char="Ø"/>
            </a:pPr>
            <a:r>
              <a:rPr lang="zh-CN" altLang="en-US" sz="2000" b="1" dirty="0">
                <a:latin typeface="Verdana" panose="020B0604030504040204" pitchFamily="34" charset="0"/>
              </a:rPr>
              <a:t>总结出结论</a:t>
            </a:r>
            <a:endParaRPr lang="zh-CN" altLang="en-US" sz="2000" b="1" dirty="0">
              <a:latin typeface="Verdana" panose="020B0604030504040204" pitchFamily="34" charset="0"/>
            </a:endParaRPr>
          </a:p>
          <a:p>
            <a:pPr marL="342900" indent="-342900" eaLnBrk="1" hangingPunct="1">
              <a:lnSpc>
                <a:spcPct val="115000"/>
              </a:lnSpc>
              <a:spcBef>
                <a:spcPct val="40000"/>
              </a:spcBef>
              <a:buClr>
                <a:srgbClr val="FF0000"/>
              </a:buClr>
              <a:buFont typeface="Wingdings" panose="05000000000000000000" pitchFamily="2" charset="2"/>
              <a:buChar char="Ø"/>
            </a:pPr>
            <a:r>
              <a:rPr lang="zh-CN" altLang="en-US" sz="2000" b="1" dirty="0">
                <a:latin typeface="Verdana" panose="020B0604030504040204" pitchFamily="34" charset="0"/>
              </a:rPr>
              <a:t>有无什么指导作用？</a:t>
            </a:r>
            <a:endParaRPr lang="zh-CN" altLang="en-US" sz="2000" b="1" dirty="0">
              <a:latin typeface="Verdana" panose="020B0604030504040204" pitchFamily="34" charset="0"/>
            </a:endParaRPr>
          </a:p>
          <a:p>
            <a:pPr marL="342900" indent="-342900" eaLnBrk="1" hangingPunct="1">
              <a:lnSpc>
                <a:spcPct val="115000"/>
              </a:lnSpc>
              <a:spcBef>
                <a:spcPct val="40000"/>
              </a:spcBef>
              <a:buClr>
                <a:srgbClr val="FF0000"/>
              </a:buClr>
              <a:buFont typeface="Wingdings" panose="05000000000000000000" pitchFamily="2" charset="2"/>
              <a:buChar char="Ø"/>
            </a:pPr>
            <a:r>
              <a:rPr lang="zh-CN" altLang="en-US" sz="2000" b="1" dirty="0">
                <a:latin typeface="Verdana" panose="020B0604030504040204" pitchFamily="34" charset="0"/>
              </a:rPr>
              <a:t>应用前景如何？</a:t>
            </a:r>
            <a:endParaRPr lang="zh-CN" altLang="en-US" sz="2000" b="1" dirty="0">
              <a:latin typeface="Verdana" panose="020B0604030504040204" pitchFamily="34" charset="0"/>
            </a:endParaRPr>
          </a:p>
        </p:txBody>
      </p:sp>
      <p:sp>
        <p:nvSpPr>
          <p:cNvPr id="221195" name="Rectangle 13"/>
          <p:cNvSpPr/>
          <p:nvPr/>
        </p:nvSpPr>
        <p:spPr>
          <a:xfrm>
            <a:off x="900113" y="4508500"/>
            <a:ext cx="2089150" cy="504825"/>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2400" b="1" dirty="0">
                <a:latin typeface="Verdana" panose="020B0604030504040204" pitchFamily="34" charset="0"/>
              </a:rPr>
              <a:t>第三部分</a:t>
            </a:r>
            <a:endParaRPr lang="zh-CN" altLang="en-US" sz="2400" b="1" dirty="0">
              <a:latin typeface="Verdana" panose="020B0604030504040204" pitchFamily="34" charset="0"/>
            </a:endParaRPr>
          </a:p>
        </p:txBody>
      </p:sp>
      <p:sp>
        <p:nvSpPr>
          <p:cNvPr id="221196" name="Rectangle 14"/>
          <p:cNvSpPr/>
          <p:nvPr/>
        </p:nvSpPr>
        <p:spPr>
          <a:xfrm>
            <a:off x="900113" y="5372100"/>
            <a:ext cx="2089150" cy="504825"/>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2400" b="1" dirty="0">
                <a:latin typeface="Verdana" panose="020B0604030504040204" pitchFamily="34" charset="0"/>
              </a:rPr>
              <a:t>第四部分</a:t>
            </a:r>
            <a:endParaRPr lang="zh-CN" altLang="en-US" sz="2400" b="1" dirty="0">
              <a:latin typeface="Verdana" panose="020B0604030504040204" pitchFamily="34" charset="0"/>
            </a:endParaRPr>
          </a:p>
        </p:txBody>
      </p:sp>
      <p:grpSp>
        <p:nvGrpSpPr>
          <p:cNvPr id="3" name="Group 15"/>
          <p:cNvGrpSpPr/>
          <p:nvPr/>
        </p:nvGrpSpPr>
        <p:grpSpPr>
          <a:xfrm>
            <a:off x="2987675" y="5354638"/>
            <a:ext cx="5903913" cy="522287"/>
            <a:chOff x="1882" y="3373"/>
            <a:chExt cx="3719" cy="329"/>
          </a:xfrm>
        </p:grpSpPr>
        <p:sp>
          <p:nvSpPr>
            <p:cNvPr id="221198" name="Text Box 16"/>
            <p:cNvSpPr txBox="1"/>
            <p:nvPr/>
          </p:nvSpPr>
          <p:spPr>
            <a:xfrm>
              <a:off x="2154" y="3373"/>
              <a:ext cx="3447" cy="329"/>
            </a:xfrm>
            <a:prstGeom prst="rect">
              <a:avLst/>
            </a:prstGeom>
            <a:noFill/>
            <a:ln w="9525" cap="flat" cmpd="sng">
              <a:solidFill>
                <a:srgbClr val="FF0000"/>
              </a:solidFill>
              <a:prstDash val="solid"/>
              <a:miter/>
              <a:headEnd type="none" w="med" len="med"/>
              <a:tailEnd type="none" w="med" len="med"/>
            </a:ln>
          </p:spPr>
          <p:txBody>
            <a:bodyPr>
              <a:spAutoFit/>
            </a:bodyPr>
            <a:p>
              <a:pPr marL="342900" indent="-342900" eaLnBrk="1" hangingPunct="1">
                <a:lnSpc>
                  <a:spcPct val="115000"/>
                </a:lnSpc>
                <a:spcBef>
                  <a:spcPct val="40000"/>
                </a:spcBef>
              </a:pPr>
              <a:r>
                <a:rPr lang="zh-CN" altLang="en-US" sz="2400" b="1" dirty="0">
                  <a:latin typeface="Verdana" panose="020B0604030504040204" pitchFamily="34" charset="0"/>
                  <a:ea typeface="黑体" panose="02010609060101010101" pitchFamily="49" charset="-122"/>
                </a:rPr>
                <a:t>给出这一实验结果的结论</a:t>
              </a:r>
              <a:endParaRPr lang="zh-CN" altLang="en-US" dirty="0">
                <a:latin typeface="Verdana" panose="020B0604030504040204" pitchFamily="34" charset="0"/>
                <a:ea typeface="黑体" panose="02010609060101010101" pitchFamily="49" charset="-122"/>
              </a:endParaRPr>
            </a:p>
          </p:txBody>
        </p:sp>
        <p:sp>
          <p:nvSpPr>
            <p:cNvPr id="221199" name="Line 17"/>
            <p:cNvSpPr/>
            <p:nvPr/>
          </p:nvSpPr>
          <p:spPr>
            <a:xfrm>
              <a:off x="1882" y="3555"/>
              <a:ext cx="272" cy="0"/>
            </a:xfrm>
            <a:prstGeom prst="line">
              <a:avLst/>
            </a:prstGeom>
            <a:ln w="9525" cap="flat" cmpd="sng">
              <a:solidFill>
                <a:schemeClr val="tx1"/>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63532"/>
                                        </p:tgtEl>
                                        <p:attrNameLst>
                                          <p:attrName>style.visibility</p:attrName>
                                        </p:attrNameLst>
                                      </p:cBhvr>
                                      <p:to>
                                        <p:strVal val="visible"/>
                                      </p:to>
                                    </p:set>
                                    <p:animEffect transition="in" filter="wipe(down)">
                                      <p:cBhvr>
                                        <p:cTn id="11" dur="500"/>
                                        <p:tgtEl>
                                          <p:spTgt spid="363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32"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4258" name="Text Box 4"/>
          <p:cNvSpPr txBox="1"/>
          <p:nvPr/>
        </p:nvSpPr>
        <p:spPr>
          <a:xfrm>
            <a:off x="682625" y="1773238"/>
            <a:ext cx="4897438" cy="457200"/>
          </a:xfrm>
          <a:prstGeom prst="rect">
            <a:avLst/>
          </a:prstGeom>
          <a:noFill/>
          <a:ln w="9525">
            <a:noFill/>
          </a:ln>
        </p:spPr>
        <p:txBody>
          <a:bodyPr>
            <a:spAutoFit/>
          </a:bodyPr>
          <a:p>
            <a:pPr eaLnBrk="1" hangingPunct="1">
              <a:buFont typeface="Wingdings" panose="05000000000000000000" pitchFamily="2" charset="2"/>
              <a:buChar char="l"/>
            </a:pPr>
            <a:r>
              <a:rPr lang="zh-CN" altLang="en-US" sz="2400" b="1" dirty="0">
                <a:solidFill>
                  <a:srgbClr val="0000FF"/>
                </a:solidFill>
                <a:latin typeface="Verdana" panose="020B0604030504040204" pitchFamily="34" charset="0"/>
                <a:ea typeface="新宋体" panose="02010609030101010101" pitchFamily="49" charset="-122"/>
              </a:rPr>
              <a:t>讨论部分不应该包含的内容 </a:t>
            </a:r>
            <a:endParaRPr lang="zh-CN" altLang="en-US" sz="2400" b="1" dirty="0">
              <a:solidFill>
                <a:srgbClr val="0000FF"/>
              </a:solidFill>
              <a:latin typeface="Verdana" panose="020B0604030504040204" pitchFamily="34" charset="0"/>
              <a:ea typeface="新宋体" panose="02010609030101010101" pitchFamily="49" charset="-122"/>
            </a:endParaRPr>
          </a:p>
        </p:txBody>
      </p:sp>
      <p:sp>
        <p:nvSpPr>
          <p:cNvPr id="260101" name="Text Box 5"/>
          <p:cNvSpPr txBox="1"/>
          <p:nvPr/>
        </p:nvSpPr>
        <p:spPr>
          <a:xfrm>
            <a:off x="1116013" y="2520950"/>
            <a:ext cx="7559675" cy="3252788"/>
          </a:xfrm>
          <a:prstGeom prst="rect">
            <a:avLst/>
          </a:prstGeom>
          <a:noFill/>
          <a:ln w="9525">
            <a:noFill/>
          </a:ln>
        </p:spPr>
        <p:txBody>
          <a:bodyPr>
            <a:spAutoFit/>
          </a:bodyPr>
          <a:p>
            <a:pPr marL="342900" indent="-342900" eaLnBrk="1" hangingPunct="1">
              <a:lnSpc>
                <a:spcPct val="115000"/>
              </a:lnSpc>
              <a:spcBef>
                <a:spcPct val="40000"/>
              </a:spcBef>
              <a:buClr>
                <a:srgbClr val="FF0000"/>
              </a:buClr>
              <a:buFont typeface="Wingdings" panose="05000000000000000000" pitchFamily="2" charset="2"/>
              <a:buChar char="Ø"/>
            </a:pPr>
            <a:r>
              <a:rPr lang="zh-CN" altLang="en-US" sz="2400" b="1" dirty="0">
                <a:latin typeface="Verdana" panose="020B0604030504040204" pitchFamily="34" charset="0"/>
              </a:rPr>
              <a:t>过度解释结果</a:t>
            </a:r>
            <a:endParaRPr lang="zh-CN" altLang="en-US" sz="2400" b="1" dirty="0">
              <a:latin typeface="Verdana" panose="020B0604030504040204" pitchFamily="34" charset="0"/>
            </a:endParaRPr>
          </a:p>
          <a:p>
            <a:pPr marL="342900" indent="-342900" eaLnBrk="1" hangingPunct="1">
              <a:lnSpc>
                <a:spcPct val="115000"/>
              </a:lnSpc>
              <a:spcBef>
                <a:spcPct val="40000"/>
              </a:spcBef>
              <a:buClr>
                <a:srgbClr val="FF0000"/>
              </a:buClr>
              <a:buFont typeface="Wingdings" panose="05000000000000000000" pitchFamily="2" charset="2"/>
              <a:buChar char="Ø"/>
            </a:pPr>
            <a:r>
              <a:rPr lang="zh-CN" altLang="en-US" sz="2400" b="1" dirty="0">
                <a:latin typeface="Verdana" panose="020B0604030504040204" pitchFamily="34" charset="0"/>
              </a:rPr>
              <a:t>不合理的猜测</a:t>
            </a:r>
            <a:endParaRPr lang="zh-CN" altLang="en-US" sz="2400" b="1" dirty="0">
              <a:latin typeface="Verdana" panose="020B0604030504040204" pitchFamily="34" charset="0"/>
            </a:endParaRPr>
          </a:p>
          <a:p>
            <a:pPr marL="342900" indent="-342900" eaLnBrk="1" hangingPunct="1">
              <a:lnSpc>
                <a:spcPct val="115000"/>
              </a:lnSpc>
              <a:spcBef>
                <a:spcPct val="40000"/>
              </a:spcBef>
              <a:buClr>
                <a:srgbClr val="FF0000"/>
              </a:buClr>
              <a:buFont typeface="Wingdings" panose="05000000000000000000" pitchFamily="2" charset="2"/>
            </a:pPr>
            <a:r>
              <a:rPr lang="zh-CN" altLang="en-US" sz="2000" b="1" dirty="0">
                <a:latin typeface="Verdana" panose="020B0604030504040204" pitchFamily="34" charset="0"/>
              </a:rPr>
              <a:t>    （如果要猜测：我们猜测</a:t>
            </a:r>
            <a:r>
              <a:rPr lang="en-US" altLang="zh-CN" sz="2000" b="1" dirty="0">
                <a:latin typeface="Verdana" panose="020B0604030504040204" pitchFamily="34" charset="0"/>
              </a:rPr>
              <a:t>/We speculate that…</a:t>
            </a:r>
            <a:r>
              <a:rPr lang="zh-CN" altLang="en-US" sz="2000" b="1" dirty="0">
                <a:latin typeface="Verdana" panose="020B0604030504040204" pitchFamily="34" charset="0"/>
              </a:rPr>
              <a:t>）</a:t>
            </a:r>
            <a:endParaRPr lang="zh-CN" altLang="en-US" sz="2000" b="1" dirty="0">
              <a:latin typeface="Verdana" panose="020B0604030504040204" pitchFamily="34" charset="0"/>
            </a:endParaRPr>
          </a:p>
          <a:p>
            <a:pPr marL="342900" indent="-342900" eaLnBrk="1" hangingPunct="1">
              <a:lnSpc>
                <a:spcPct val="115000"/>
              </a:lnSpc>
              <a:spcBef>
                <a:spcPct val="40000"/>
              </a:spcBef>
              <a:buClr>
                <a:srgbClr val="FF0000"/>
              </a:buClr>
              <a:buFont typeface="Wingdings" panose="05000000000000000000" pitchFamily="2" charset="2"/>
              <a:buChar char="Ø"/>
            </a:pPr>
            <a:r>
              <a:rPr lang="zh-CN" altLang="en-US" sz="2400" b="1" dirty="0">
                <a:latin typeface="Verdana" panose="020B0604030504040204" pitchFamily="34" charset="0"/>
              </a:rPr>
              <a:t>夸大结果的重要性</a:t>
            </a:r>
            <a:endParaRPr lang="zh-CN" altLang="en-US" sz="2400" b="1" dirty="0">
              <a:latin typeface="Verdana" panose="020B0604030504040204" pitchFamily="34" charset="0"/>
            </a:endParaRPr>
          </a:p>
          <a:p>
            <a:pPr marL="342900" indent="-342900" eaLnBrk="1" hangingPunct="1">
              <a:lnSpc>
                <a:spcPct val="115000"/>
              </a:lnSpc>
              <a:spcBef>
                <a:spcPct val="40000"/>
              </a:spcBef>
              <a:buClr>
                <a:srgbClr val="FF0000"/>
              </a:buClr>
              <a:buFont typeface="Wingdings" panose="05000000000000000000" pitchFamily="2" charset="2"/>
              <a:buChar char="Ø"/>
            </a:pPr>
            <a:r>
              <a:rPr lang="zh-CN" altLang="en-US" sz="2400" b="1" dirty="0">
                <a:latin typeface="Verdana" panose="020B0604030504040204" pitchFamily="34" charset="0"/>
              </a:rPr>
              <a:t>引出不相关的话题（要集中在假设和研究结果上）</a:t>
            </a:r>
            <a:endParaRPr lang="zh-CN" altLang="en-US" sz="2400" b="1" dirty="0">
              <a:latin typeface="Verdana" panose="020B0604030504040204" pitchFamily="34" charset="0"/>
            </a:endParaRPr>
          </a:p>
          <a:p>
            <a:pPr marL="342900" indent="-342900" eaLnBrk="1" hangingPunct="1">
              <a:lnSpc>
                <a:spcPct val="115000"/>
              </a:lnSpc>
              <a:spcBef>
                <a:spcPct val="40000"/>
              </a:spcBef>
              <a:buClr>
                <a:srgbClr val="FF0000"/>
              </a:buClr>
              <a:buFont typeface="Wingdings" panose="05000000000000000000" pitchFamily="2" charset="2"/>
              <a:buChar char="Ø"/>
            </a:pPr>
            <a:r>
              <a:rPr lang="zh-CN" altLang="en-US" sz="2400" b="1" dirty="0">
                <a:latin typeface="Verdana" panose="020B0604030504040204" pitchFamily="34" charset="0"/>
              </a:rPr>
              <a:t>结论和结果不相符</a:t>
            </a:r>
            <a:endParaRPr lang="zh-CN" altLang="en-US" sz="24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260101">
                                            <p:txEl>
                                              <p:charRg st="0" end="7"/>
                                            </p:txEl>
                                          </p:spTgt>
                                        </p:tgtEl>
                                        <p:attrNameLst>
                                          <p:attrName>style.visibility</p:attrName>
                                        </p:attrNameLst>
                                      </p:cBhvr>
                                      <p:to>
                                        <p:strVal val="visible"/>
                                      </p:to>
                                    </p:set>
                                    <p:animEffect transition="in" filter="strips(downRight)">
                                      <p:cBhvr>
                                        <p:cTn id="7" dur="500"/>
                                        <p:tgtEl>
                                          <p:spTgt spid="260101">
                                            <p:txEl>
                                              <p:charRg st="0" end="7"/>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260101">
                                            <p:txEl>
                                              <p:charRg st="7" end="14"/>
                                            </p:txEl>
                                          </p:spTgt>
                                        </p:tgtEl>
                                        <p:attrNameLst>
                                          <p:attrName>style.visibility</p:attrName>
                                        </p:attrNameLst>
                                      </p:cBhvr>
                                      <p:to>
                                        <p:strVal val="visible"/>
                                      </p:to>
                                    </p:set>
                                    <p:animEffect transition="in" filter="strips(downRight)">
                                      <p:cBhvr>
                                        <p:cTn id="11" dur="500"/>
                                        <p:tgtEl>
                                          <p:spTgt spid="260101">
                                            <p:txEl>
                                              <p:charRg st="7" end="14"/>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260101">
                                            <p:txEl>
                                              <p:charRg st="14" end="50"/>
                                            </p:txEl>
                                          </p:spTgt>
                                        </p:tgtEl>
                                        <p:attrNameLst>
                                          <p:attrName>style.visibility</p:attrName>
                                        </p:attrNameLst>
                                      </p:cBhvr>
                                      <p:to>
                                        <p:strVal val="visible"/>
                                      </p:to>
                                    </p:set>
                                    <p:animEffect transition="in" filter="strips(downRight)">
                                      <p:cBhvr>
                                        <p:cTn id="15" dur="500"/>
                                        <p:tgtEl>
                                          <p:spTgt spid="260101">
                                            <p:txEl>
                                              <p:charRg st="14" end="50"/>
                                            </p:txEl>
                                          </p:spTgt>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260101">
                                            <p:txEl>
                                              <p:charRg st="50" end="59"/>
                                            </p:txEl>
                                          </p:spTgt>
                                        </p:tgtEl>
                                        <p:attrNameLst>
                                          <p:attrName>style.visibility</p:attrName>
                                        </p:attrNameLst>
                                      </p:cBhvr>
                                      <p:to>
                                        <p:strVal val="visible"/>
                                      </p:to>
                                    </p:set>
                                    <p:animEffect transition="in" filter="strips(downRight)">
                                      <p:cBhvr>
                                        <p:cTn id="19" dur="500"/>
                                        <p:tgtEl>
                                          <p:spTgt spid="260101">
                                            <p:txEl>
                                              <p:charRg st="50" end="59"/>
                                            </p:txEl>
                                          </p:spTgt>
                                        </p:tgtEl>
                                      </p:cBhvr>
                                    </p:animEffect>
                                  </p:childTnLst>
                                </p:cTn>
                              </p:par>
                            </p:childTnLst>
                          </p:cTn>
                        </p:par>
                        <p:par>
                          <p:cTn id="20" fill="hold">
                            <p:stCondLst>
                              <p:cond delay="2000"/>
                            </p:stCondLst>
                            <p:childTnLst>
                              <p:par>
                                <p:cTn id="21" presetID="18" presetClass="entr" presetSubtype="6" fill="hold" nodeType="afterEffect">
                                  <p:stCondLst>
                                    <p:cond delay="0"/>
                                  </p:stCondLst>
                                  <p:childTnLst>
                                    <p:set>
                                      <p:cBhvr>
                                        <p:cTn id="22" dur="1" fill="hold">
                                          <p:stCondLst>
                                            <p:cond delay="0"/>
                                          </p:stCondLst>
                                        </p:cTn>
                                        <p:tgtEl>
                                          <p:spTgt spid="260101">
                                            <p:txEl>
                                              <p:charRg st="59" end="82"/>
                                            </p:txEl>
                                          </p:spTgt>
                                        </p:tgtEl>
                                        <p:attrNameLst>
                                          <p:attrName>style.visibility</p:attrName>
                                        </p:attrNameLst>
                                      </p:cBhvr>
                                      <p:to>
                                        <p:strVal val="visible"/>
                                      </p:to>
                                    </p:set>
                                    <p:animEffect transition="in" filter="strips(downRight)">
                                      <p:cBhvr>
                                        <p:cTn id="23" dur="500"/>
                                        <p:tgtEl>
                                          <p:spTgt spid="260101">
                                            <p:txEl>
                                              <p:charRg st="59" end="82"/>
                                            </p:txEl>
                                          </p:spTgt>
                                        </p:tgtEl>
                                      </p:cBhvr>
                                    </p:animEffect>
                                  </p:childTnLst>
                                </p:cTn>
                              </p:par>
                            </p:childTnLst>
                          </p:cTn>
                        </p:par>
                        <p:par>
                          <p:cTn id="24" fill="hold">
                            <p:stCondLst>
                              <p:cond delay="2500"/>
                            </p:stCondLst>
                            <p:childTnLst>
                              <p:par>
                                <p:cTn id="25" presetID="18" presetClass="entr" presetSubtype="6" fill="hold" nodeType="afterEffect">
                                  <p:stCondLst>
                                    <p:cond delay="0"/>
                                  </p:stCondLst>
                                  <p:childTnLst>
                                    <p:set>
                                      <p:cBhvr>
                                        <p:cTn id="26" dur="1" fill="hold">
                                          <p:stCondLst>
                                            <p:cond delay="0"/>
                                          </p:stCondLst>
                                        </p:cTn>
                                        <p:tgtEl>
                                          <p:spTgt spid="260101">
                                            <p:txEl>
                                              <p:charRg st="82" end="91"/>
                                            </p:txEl>
                                          </p:spTgt>
                                        </p:tgtEl>
                                        <p:attrNameLst>
                                          <p:attrName>style.visibility</p:attrName>
                                        </p:attrNameLst>
                                      </p:cBhvr>
                                      <p:to>
                                        <p:strVal val="visible"/>
                                      </p:to>
                                    </p:set>
                                    <p:animEffect transition="in" filter="strips(downRight)">
                                      <p:cBhvr>
                                        <p:cTn id="27" dur="500"/>
                                        <p:tgtEl>
                                          <p:spTgt spid="260101">
                                            <p:txEl>
                                              <p:charRg st="82" end="9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82" name="Text Box 2"/>
          <p:cNvSpPr txBox="1"/>
          <p:nvPr/>
        </p:nvSpPr>
        <p:spPr>
          <a:xfrm>
            <a:off x="682625" y="955675"/>
            <a:ext cx="3384550" cy="460375"/>
          </a:xfrm>
          <a:prstGeom prst="rect">
            <a:avLst/>
          </a:prstGeom>
          <a:noFill/>
          <a:ln w="9525">
            <a:noFill/>
          </a:ln>
        </p:spPr>
        <p:txBody>
          <a:bodyPr>
            <a:spAutoFit/>
          </a:bodyPr>
          <a:p>
            <a:pPr eaLnBrk="1" hangingPunct="1">
              <a:spcBef>
                <a:spcPct val="50000"/>
              </a:spcBef>
            </a:pPr>
            <a:r>
              <a:rPr lang="en-US" altLang="zh-CN" sz="2400" b="1" dirty="0">
                <a:latin typeface="Verdana" panose="020B0604030504040204" pitchFamily="34" charset="0"/>
              </a:rPr>
              <a:t> </a:t>
            </a:r>
            <a:r>
              <a:rPr lang="zh-CN" altLang="en-US" sz="2400" b="1" dirty="0">
                <a:solidFill>
                  <a:srgbClr val="0000FF"/>
                </a:solidFill>
                <a:latin typeface="Verdana" panose="020B0604030504040204" pitchFamily="34" charset="0"/>
              </a:rPr>
              <a:t>结论</a:t>
            </a:r>
            <a:endParaRPr lang="zh-CN" altLang="en-US" sz="2400" b="1" dirty="0">
              <a:solidFill>
                <a:srgbClr val="0000FF"/>
              </a:solidFill>
              <a:latin typeface="Verdana" panose="020B0604030504040204" pitchFamily="34" charset="0"/>
            </a:endParaRPr>
          </a:p>
        </p:txBody>
      </p:sp>
      <p:sp>
        <p:nvSpPr>
          <p:cNvPr id="48131" name="Text Box 3"/>
          <p:cNvSpPr txBox="1"/>
          <p:nvPr/>
        </p:nvSpPr>
        <p:spPr>
          <a:xfrm>
            <a:off x="611188" y="1966913"/>
            <a:ext cx="7632700" cy="3910012"/>
          </a:xfrm>
          <a:prstGeom prst="rect">
            <a:avLst/>
          </a:prstGeom>
          <a:noFill/>
          <a:ln w="9525">
            <a:noFill/>
          </a:ln>
        </p:spPr>
        <p:txBody>
          <a:bodyPr>
            <a:spAutoFit/>
          </a:bodyPr>
          <a:p>
            <a:pPr marL="274955" indent="-274955" eaLnBrk="1" hangingPunct="1">
              <a:lnSpc>
                <a:spcPct val="120000"/>
              </a:lnSpc>
              <a:spcBef>
                <a:spcPct val="60000"/>
              </a:spcBef>
              <a:buClr>
                <a:srgbClr val="FF0000"/>
              </a:buClr>
              <a:buFont typeface="Wingdings" panose="05000000000000000000" pitchFamily="2" charset="2"/>
              <a:buChar char="Ø"/>
            </a:pPr>
            <a:r>
              <a:rPr lang="zh-CN" altLang="en-US" sz="2200" b="1" dirty="0">
                <a:latin typeface="Verdana" panose="020B0604030504040204" pitchFamily="34" charset="0"/>
              </a:rPr>
              <a:t>结论又称结束语、结语。它是在理论分析和实验验证的基础上，通过严密的逻辑推理而得出的富有创造性、指导性、经验性的结果描述，反映了论文或研究成果的价值</a:t>
            </a:r>
            <a:endParaRPr lang="zh-CN" altLang="en-US" sz="2200" b="1" dirty="0">
              <a:latin typeface="Verdana" panose="020B0604030504040204" pitchFamily="34" charset="0"/>
            </a:endParaRPr>
          </a:p>
          <a:p>
            <a:pPr marL="274955" indent="-274955" eaLnBrk="1" hangingPunct="1">
              <a:lnSpc>
                <a:spcPct val="120000"/>
              </a:lnSpc>
              <a:spcBef>
                <a:spcPct val="60000"/>
              </a:spcBef>
              <a:buClr>
                <a:srgbClr val="FF0000"/>
              </a:buClr>
              <a:buFont typeface="Wingdings" panose="05000000000000000000" pitchFamily="2" charset="2"/>
              <a:buChar char="Ø"/>
            </a:pPr>
            <a:r>
              <a:rPr lang="zh-CN" altLang="en-US" sz="2200" b="1" dirty="0">
                <a:latin typeface="Verdana" panose="020B0604030504040204" pitchFamily="34" charset="0"/>
              </a:rPr>
              <a:t>结论不是研究结果的简单重复，而是对研究结果更深入一步的认识，除非是为了特殊的强调，一般不要重复在结果部分已经有的结论</a:t>
            </a:r>
            <a:endParaRPr lang="zh-CN" altLang="en-US" sz="2200" b="1" dirty="0">
              <a:latin typeface="Verdana" panose="020B0604030504040204" pitchFamily="34" charset="0"/>
            </a:endParaRPr>
          </a:p>
          <a:p>
            <a:pPr marL="274955" indent="-274955" eaLnBrk="1" hangingPunct="1">
              <a:lnSpc>
                <a:spcPct val="120000"/>
              </a:lnSpc>
              <a:spcBef>
                <a:spcPct val="60000"/>
              </a:spcBef>
              <a:buClr>
                <a:srgbClr val="FF0000"/>
              </a:buClr>
              <a:buFont typeface="Wingdings" panose="05000000000000000000" pitchFamily="2" charset="2"/>
              <a:buChar char="Ø"/>
            </a:pPr>
            <a:r>
              <a:rPr lang="zh-CN" altLang="en-US" sz="2200" b="1" dirty="0">
                <a:latin typeface="Verdana" panose="020B0604030504040204" pitchFamily="34" charset="0"/>
              </a:rPr>
              <a:t>结论应是由一些简短的短语或句子组成</a:t>
            </a:r>
            <a:endParaRPr lang="zh-CN" altLang="en-US" sz="2200" b="1" dirty="0">
              <a:latin typeface="Verdana" panose="020B0604030504040204" pitchFamily="34" charset="0"/>
            </a:endParaRPr>
          </a:p>
          <a:p>
            <a:pPr marL="274955" indent="-274955" eaLnBrk="1" hangingPunct="1">
              <a:lnSpc>
                <a:spcPct val="120000"/>
              </a:lnSpc>
              <a:spcBef>
                <a:spcPct val="60000"/>
              </a:spcBef>
              <a:buClr>
                <a:srgbClr val="FF0000"/>
              </a:buClr>
              <a:buFont typeface="Wingdings" panose="05000000000000000000" pitchFamily="2" charset="2"/>
              <a:buChar char="Ø"/>
            </a:pPr>
            <a:r>
              <a:rPr lang="zh-CN" altLang="en-US" sz="2200" b="1" dirty="0">
                <a:solidFill>
                  <a:srgbClr val="0000FF"/>
                </a:solidFill>
                <a:latin typeface="Verdana" panose="020B0604030504040204" pitchFamily="34" charset="0"/>
              </a:rPr>
              <a:t>结论要与引言相呼应</a:t>
            </a:r>
            <a:endParaRPr lang="zh-CN" altLang="en-US" sz="2200" b="1" dirty="0">
              <a:solidFill>
                <a:srgbClr val="0000FF"/>
              </a:solidFill>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8131">
                                            <p:txEl>
                                              <p:charRg st="0" end="74"/>
                                            </p:txEl>
                                          </p:spTgt>
                                        </p:tgtEl>
                                        <p:attrNameLst>
                                          <p:attrName>style.visibility</p:attrName>
                                        </p:attrNameLst>
                                      </p:cBhvr>
                                      <p:to>
                                        <p:strVal val="visible"/>
                                      </p:to>
                                    </p:set>
                                    <p:animEffect transition="in" filter="strips(downRight)">
                                      <p:cBhvr>
                                        <p:cTn id="7" dur="500"/>
                                        <p:tgtEl>
                                          <p:spTgt spid="48131">
                                            <p:txEl>
                                              <p:charRg st="0" end="74"/>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48131">
                                            <p:txEl>
                                              <p:charRg st="74" end="133"/>
                                            </p:txEl>
                                          </p:spTgt>
                                        </p:tgtEl>
                                        <p:attrNameLst>
                                          <p:attrName>style.visibility</p:attrName>
                                        </p:attrNameLst>
                                      </p:cBhvr>
                                      <p:to>
                                        <p:strVal val="visible"/>
                                      </p:to>
                                    </p:set>
                                    <p:animEffect transition="in" filter="strips(downRight)">
                                      <p:cBhvr>
                                        <p:cTn id="11" dur="500"/>
                                        <p:tgtEl>
                                          <p:spTgt spid="48131">
                                            <p:txEl>
                                              <p:charRg st="74" end="133"/>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48131">
                                            <p:txEl>
                                              <p:charRg st="133" end="151"/>
                                            </p:txEl>
                                          </p:spTgt>
                                        </p:tgtEl>
                                        <p:attrNameLst>
                                          <p:attrName>style.visibility</p:attrName>
                                        </p:attrNameLst>
                                      </p:cBhvr>
                                      <p:to>
                                        <p:strVal val="visible"/>
                                      </p:to>
                                    </p:set>
                                    <p:animEffect transition="in" filter="strips(downRight)">
                                      <p:cBhvr>
                                        <p:cTn id="15" dur="500"/>
                                        <p:tgtEl>
                                          <p:spTgt spid="48131">
                                            <p:txEl>
                                              <p:charRg st="133" end="151"/>
                                            </p:txEl>
                                          </p:spTgt>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48131">
                                            <p:txEl>
                                              <p:charRg st="151" end="161"/>
                                            </p:txEl>
                                          </p:spTgt>
                                        </p:tgtEl>
                                        <p:attrNameLst>
                                          <p:attrName>style.visibility</p:attrName>
                                        </p:attrNameLst>
                                      </p:cBhvr>
                                      <p:to>
                                        <p:strVal val="visible"/>
                                      </p:to>
                                    </p:set>
                                    <p:animEffect transition="in" filter="strips(downRight)">
                                      <p:cBhvr>
                                        <p:cTn id="19" dur="500"/>
                                        <p:tgtEl>
                                          <p:spTgt spid="48131">
                                            <p:txEl>
                                              <p:charRg st="151" end="16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6306" name="Text Box 2"/>
          <p:cNvSpPr txBox="1"/>
          <p:nvPr/>
        </p:nvSpPr>
        <p:spPr>
          <a:xfrm>
            <a:off x="684213" y="1844675"/>
            <a:ext cx="5400675" cy="457200"/>
          </a:xfrm>
          <a:prstGeom prst="rect">
            <a:avLst/>
          </a:prstGeom>
          <a:noFill/>
          <a:ln w="9525">
            <a:noFill/>
          </a:ln>
        </p:spPr>
        <p:txBody>
          <a:bodyPr>
            <a:spAutoFit/>
          </a:bodyPr>
          <a:p>
            <a:pPr eaLnBrk="1" hangingPunct="1">
              <a:spcBef>
                <a:spcPct val="50000"/>
              </a:spcBef>
              <a:buFont typeface="Wingdings" panose="05000000000000000000" pitchFamily="2" charset="2"/>
              <a:buChar char="l"/>
            </a:pPr>
            <a:r>
              <a:rPr lang="en-US" altLang="zh-CN" sz="2400" b="1" dirty="0">
                <a:solidFill>
                  <a:srgbClr val="0000FF"/>
                </a:solidFill>
                <a:latin typeface="Verdana" panose="020B0604030504040204" pitchFamily="34" charset="0"/>
              </a:rPr>
              <a:t>  </a:t>
            </a:r>
            <a:r>
              <a:rPr lang="zh-CN" altLang="en-US" sz="2400" b="1" dirty="0">
                <a:solidFill>
                  <a:srgbClr val="0000FF"/>
                </a:solidFill>
                <a:latin typeface="Verdana" panose="020B0604030504040204" pitchFamily="34" charset="0"/>
              </a:rPr>
              <a:t>结论的内容</a:t>
            </a:r>
            <a:endParaRPr lang="zh-CN" altLang="en-US" sz="2400" b="1" dirty="0">
              <a:solidFill>
                <a:srgbClr val="0000FF"/>
              </a:solidFill>
              <a:latin typeface="Verdana" panose="020B0604030504040204" pitchFamily="34" charset="0"/>
            </a:endParaRPr>
          </a:p>
        </p:txBody>
      </p:sp>
      <p:sp>
        <p:nvSpPr>
          <p:cNvPr id="47107" name="Text Box 3"/>
          <p:cNvSpPr txBox="1"/>
          <p:nvPr/>
        </p:nvSpPr>
        <p:spPr>
          <a:xfrm>
            <a:off x="971550" y="2565400"/>
            <a:ext cx="7561263" cy="3305175"/>
          </a:xfrm>
          <a:prstGeom prst="rect">
            <a:avLst/>
          </a:prstGeom>
          <a:noFill/>
          <a:ln w="9525">
            <a:noFill/>
          </a:ln>
        </p:spPr>
        <p:txBody>
          <a:bodyPr>
            <a:spAutoFit/>
          </a:bodyPr>
          <a:p>
            <a:pPr marL="274955" indent="-274955" eaLnBrk="1" hangingPunct="1">
              <a:lnSpc>
                <a:spcPct val="13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本研究结果说明了什么问题，得出了什么规律性的东西，解决了什么理论或实际问题</a:t>
            </a:r>
            <a:endParaRPr lang="zh-CN" altLang="en-US" sz="2400" b="1" dirty="0">
              <a:latin typeface="Verdana" panose="020B0604030504040204" pitchFamily="34" charset="0"/>
            </a:endParaRPr>
          </a:p>
          <a:p>
            <a:pPr marL="274955" indent="-274955" eaLnBrk="1" hangingPunct="1">
              <a:lnSpc>
                <a:spcPct val="13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对前人有关本问题的看法作了哪些检验，哪些与本研究结果一致，哪些不一致，作者做了哪些修正、补充、发展或否定</a:t>
            </a:r>
            <a:endParaRPr lang="zh-CN" altLang="en-US" sz="2400" b="1" dirty="0">
              <a:latin typeface="Verdana" panose="020B0604030504040204" pitchFamily="34" charset="0"/>
            </a:endParaRPr>
          </a:p>
          <a:p>
            <a:pPr marL="274955" indent="-274955" eaLnBrk="1" hangingPunct="1">
              <a:lnSpc>
                <a:spcPct val="130000"/>
              </a:lnSpc>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本研究的不足之处或遗留问题，以及后续研究方向。</a:t>
            </a:r>
            <a:endParaRPr lang="zh-CN" altLang="en-US" sz="24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47107">
                                            <p:txEl>
                                              <p:charRg st="0" end="38"/>
                                            </p:txEl>
                                          </p:spTgt>
                                        </p:tgtEl>
                                        <p:attrNameLst>
                                          <p:attrName>style.visibility</p:attrName>
                                        </p:attrNameLst>
                                      </p:cBhvr>
                                      <p:to>
                                        <p:strVal val="visible"/>
                                      </p:to>
                                    </p:set>
                                    <p:animEffect transition="in" filter="strips(downRight)">
                                      <p:cBhvr>
                                        <p:cTn id="7" dur="500"/>
                                        <p:tgtEl>
                                          <p:spTgt spid="47107">
                                            <p:txEl>
                                              <p:charRg st="0" end="38"/>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47107">
                                            <p:txEl>
                                              <p:charRg st="38" end="91"/>
                                            </p:txEl>
                                          </p:spTgt>
                                        </p:tgtEl>
                                        <p:attrNameLst>
                                          <p:attrName>style.visibility</p:attrName>
                                        </p:attrNameLst>
                                      </p:cBhvr>
                                      <p:to>
                                        <p:strVal val="visible"/>
                                      </p:to>
                                    </p:set>
                                    <p:animEffect transition="in" filter="strips(downRight)">
                                      <p:cBhvr>
                                        <p:cTn id="11" dur="500"/>
                                        <p:tgtEl>
                                          <p:spTgt spid="47107">
                                            <p:txEl>
                                              <p:charRg st="38" end="91"/>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47107">
                                            <p:txEl>
                                              <p:charRg st="91" end="115"/>
                                            </p:txEl>
                                          </p:spTgt>
                                        </p:tgtEl>
                                        <p:attrNameLst>
                                          <p:attrName>style.visibility</p:attrName>
                                        </p:attrNameLst>
                                      </p:cBhvr>
                                      <p:to>
                                        <p:strVal val="visible"/>
                                      </p:to>
                                    </p:set>
                                    <p:animEffect transition="in" filter="strips(downRight)">
                                      <p:cBhvr>
                                        <p:cTn id="15" dur="500"/>
                                        <p:tgtEl>
                                          <p:spTgt spid="47107">
                                            <p:txEl>
                                              <p:charRg st="91" end="1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7330" name="Text Box 2"/>
          <p:cNvSpPr txBox="1"/>
          <p:nvPr/>
        </p:nvSpPr>
        <p:spPr>
          <a:xfrm>
            <a:off x="684213" y="1963738"/>
            <a:ext cx="3816350" cy="457200"/>
          </a:xfrm>
          <a:prstGeom prst="rect">
            <a:avLst/>
          </a:prstGeom>
          <a:noFill/>
          <a:ln w="9525">
            <a:noFill/>
          </a:ln>
        </p:spPr>
        <p:txBody>
          <a:bodyPr>
            <a:spAutoFit/>
          </a:bodyPr>
          <a:p>
            <a:pPr eaLnBrk="1" hangingPunct="1">
              <a:spcBef>
                <a:spcPct val="50000"/>
              </a:spcBef>
              <a:buFont typeface="Wingdings" panose="05000000000000000000" pitchFamily="2" charset="2"/>
              <a:buChar char="l"/>
            </a:pPr>
            <a:r>
              <a:rPr lang="en-US" altLang="zh-CN" sz="2400" b="1" dirty="0">
                <a:solidFill>
                  <a:srgbClr val="0000FF"/>
                </a:solidFill>
                <a:latin typeface="Verdana" panose="020B0604030504040204" pitchFamily="34" charset="0"/>
              </a:rPr>
              <a:t> </a:t>
            </a:r>
            <a:r>
              <a:rPr lang="zh-CN" altLang="en-US" sz="2400" b="1" dirty="0">
                <a:solidFill>
                  <a:srgbClr val="0000FF"/>
                </a:solidFill>
                <a:latin typeface="Verdana" panose="020B0604030504040204" pitchFamily="34" charset="0"/>
              </a:rPr>
              <a:t>结论部分的注意事项 </a:t>
            </a:r>
            <a:endParaRPr lang="zh-CN" altLang="en-US" sz="2400" b="1" dirty="0">
              <a:solidFill>
                <a:srgbClr val="0000FF"/>
              </a:solidFill>
              <a:latin typeface="Verdana" panose="020B0604030504040204" pitchFamily="34" charset="0"/>
            </a:endParaRPr>
          </a:p>
        </p:txBody>
      </p:sp>
      <p:sp>
        <p:nvSpPr>
          <p:cNvPr id="45059" name="Text Box 3"/>
          <p:cNvSpPr txBox="1"/>
          <p:nvPr/>
        </p:nvSpPr>
        <p:spPr>
          <a:xfrm>
            <a:off x="827088" y="2535238"/>
            <a:ext cx="7561262" cy="3341687"/>
          </a:xfrm>
          <a:prstGeom prst="rect">
            <a:avLst/>
          </a:prstGeom>
          <a:noFill/>
          <a:ln w="9525">
            <a:noFill/>
          </a:ln>
        </p:spPr>
        <p:txBody>
          <a:bodyPr>
            <a:spAutoFit/>
          </a:bodyPr>
          <a:p>
            <a:pPr marL="274955" indent="-274955" eaLnBrk="1" hangingPunct="1">
              <a:lnSpc>
                <a:spcPct val="130000"/>
              </a:lnSpc>
              <a:spcBef>
                <a:spcPct val="80000"/>
              </a:spcBef>
              <a:buClr>
                <a:srgbClr val="FF0000"/>
              </a:buClr>
              <a:buFont typeface="Wingdings" panose="05000000000000000000" pitchFamily="2" charset="2"/>
              <a:buChar char="Ø"/>
            </a:pPr>
            <a:r>
              <a:rPr lang="zh-CN" altLang="en-US" sz="2400" b="1" dirty="0">
                <a:latin typeface="Verdana" panose="020B0604030504040204" pitchFamily="34" charset="0"/>
              </a:rPr>
              <a:t>结论里应包括必要的数据，但主要是用文字表达，一般不再用插图和表格</a:t>
            </a:r>
            <a:endParaRPr lang="zh-CN" altLang="en-US" sz="2400" b="1" dirty="0">
              <a:latin typeface="Verdana" panose="020B0604030504040204" pitchFamily="34" charset="0"/>
            </a:endParaRPr>
          </a:p>
          <a:p>
            <a:pPr marL="274955" indent="-274955" eaLnBrk="1" hangingPunct="1">
              <a:lnSpc>
                <a:spcPct val="130000"/>
              </a:lnSpc>
              <a:spcBef>
                <a:spcPct val="80000"/>
              </a:spcBef>
              <a:buClr>
                <a:srgbClr val="FF0000"/>
              </a:buClr>
              <a:buFont typeface="Wingdings" panose="05000000000000000000" pitchFamily="2" charset="2"/>
              <a:buChar char="Ø"/>
            </a:pPr>
            <a:r>
              <a:rPr lang="zh-CN" altLang="en-US" sz="2400" b="1" dirty="0">
                <a:latin typeface="Verdana" panose="020B0604030504040204" pitchFamily="34" charset="0"/>
              </a:rPr>
              <a:t>概括准确，措词严谨</a:t>
            </a:r>
            <a:endParaRPr lang="zh-CN" altLang="en-US" sz="2400" b="1" dirty="0">
              <a:latin typeface="Verdana" panose="020B0604030504040204" pitchFamily="34" charset="0"/>
            </a:endParaRPr>
          </a:p>
          <a:p>
            <a:pPr marL="274955" indent="-274955" eaLnBrk="1" hangingPunct="1">
              <a:lnSpc>
                <a:spcPct val="130000"/>
              </a:lnSpc>
              <a:spcBef>
                <a:spcPct val="80000"/>
              </a:spcBef>
              <a:buClr>
                <a:srgbClr val="FF0000"/>
              </a:buClr>
              <a:buFont typeface="Wingdings" panose="05000000000000000000" pitchFamily="2" charset="2"/>
              <a:buChar char="Ø"/>
            </a:pPr>
            <a:r>
              <a:rPr lang="zh-CN" altLang="en-US" sz="2400" b="1" dirty="0">
                <a:latin typeface="Verdana" panose="020B0604030504040204" pitchFamily="34" charset="0"/>
              </a:rPr>
              <a:t>明确具体，简短精练</a:t>
            </a:r>
            <a:endParaRPr lang="zh-CN" altLang="en-US" sz="2400" b="1" dirty="0">
              <a:latin typeface="Verdana" panose="020B0604030504040204" pitchFamily="34" charset="0"/>
            </a:endParaRPr>
          </a:p>
          <a:p>
            <a:pPr marL="274955" indent="-274955" eaLnBrk="1" hangingPunct="1">
              <a:lnSpc>
                <a:spcPct val="130000"/>
              </a:lnSpc>
              <a:spcBef>
                <a:spcPct val="80000"/>
              </a:spcBef>
              <a:buClr>
                <a:srgbClr val="FF0000"/>
              </a:buClr>
              <a:buFont typeface="Wingdings" panose="05000000000000000000" pitchFamily="2" charset="2"/>
              <a:buChar char="Ø"/>
            </a:pPr>
            <a:r>
              <a:rPr lang="zh-CN" altLang="en-US" sz="2400" b="1" dirty="0">
                <a:latin typeface="Verdana" panose="020B0604030504040204" pitchFamily="34" charset="0"/>
              </a:rPr>
              <a:t>不作自我评价</a:t>
            </a:r>
            <a:endParaRPr lang="zh-CN" altLang="en-US" sz="24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45059">
                                            <p:txEl>
                                              <p:charRg st="0" end="33"/>
                                            </p:txEl>
                                          </p:spTgt>
                                        </p:tgtEl>
                                        <p:attrNameLst>
                                          <p:attrName>style.visibility</p:attrName>
                                        </p:attrNameLst>
                                      </p:cBhvr>
                                      <p:to>
                                        <p:strVal val="visible"/>
                                      </p:to>
                                    </p:set>
                                    <p:animEffect transition="in" filter="strips(downRight)">
                                      <p:cBhvr>
                                        <p:cTn id="7" dur="500"/>
                                        <p:tgtEl>
                                          <p:spTgt spid="45059">
                                            <p:txEl>
                                              <p:charRg st="0" end="33"/>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45059">
                                            <p:txEl>
                                              <p:charRg st="33" end="43"/>
                                            </p:txEl>
                                          </p:spTgt>
                                        </p:tgtEl>
                                        <p:attrNameLst>
                                          <p:attrName>style.visibility</p:attrName>
                                        </p:attrNameLst>
                                      </p:cBhvr>
                                      <p:to>
                                        <p:strVal val="visible"/>
                                      </p:to>
                                    </p:set>
                                    <p:animEffect transition="in" filter="strips(downRight)">
                                      <p:cBhvr>
                                        <p:cTn id="11" dur="500"/>
                                        <p:tgtEl>
                                          <p:spTgt spid="45059">
                                            <p:txEl>
                                              <p:charRg st="33" end="43"/>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45059">
                                            <p:txEl>
                                              <p:charRg st="43" end="53"/>
                                            </p:txEl>
                                          </p:spTgt>
                                        </p:tgtEl>
                                        <p:attrNameLst>
                                          <p:attrName>style.visibility</p:attrName>
                                        </p:attrNameLst>
                                      </p:cBhvr>
                                      <p:to>
                                        <p:strVal val="visible"/>
                                      </p:to>
                                    </p:set>
                                    <p:animEffect transition="in" filter="strips(downRight)">
                                      <p:cBhvr>
                                        <p:cTn id="15" dur="500"/>
                                        <p:tgtEl>
                                          <p:spTgt spid="45059">
                                            <p:txEl>
                                              <p:charRg st="43" end="53"/>
                                            </p:txEl>
                                          </p:spTgt>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45059">
                                            <p:txEl>
                                              <p:charRg st="53" end="60"/>
                                            </p:txEl>
                                          </p:spTgt>
                                        </p:tgtEl>
                                        <p:attrNameLst>
                                          <p:attrName>style.visibility</p:attrName>
                                        </p:attrNameLst>
                                      </p:cBhvr>
                                      <p:to>
                                        <p:strVal val="visible"/>
                                      </p:to>
                                    </p:set>
                                    <p:animEffect transition="in" filter="strips(downRight)">
                                      <p:cBhvr>
                                        <p:cTn id="19" dur="500"/>
                                        <p:tgtEl>
                                          <p:spTgt spid="45059">
                                            <p:txEl>
                                              <p:charRg st="53" end="6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8354" name="Text Box 5"/>
          <p:cNvSpPr txBox="1"/>
          <p:nvPr/>
        </p:nvSpPr>
        <p:spPr>
          <a:xfrm>
            <a:off x="684213" y="1773238"/>
            <a:ext cx="3816350" cy="457200"/>
          </a:xfrm>
          <a:prstGeom prst="rect">
            <a:avLst/>
          </a:prstGeom>
          <a:noFill/>
          <a:ln w="9525">
            <a:noFill/>
          </a:ln>
        </p:spPr>
        <p:txBody>
          <a:bodyPr>
            <a:spAutoFit/>
          </a:bodyPr>
          <a:p>
            <a:pPr eaLnBrk="1" hangingPunct="1">
              <a:spcBef>
                <a:spcPct val="50000"/>
              </a:spcBef>
              <a:buFont typeface="Wingdings" panose="05000000000000000000" pitchFamily="2" charset="2"/>
              <a:buChar char="l"/>
            </a:pPr>
            <a:r>
              <a:rPr lang="en-US" altLang="zh-CN" sz="2400" b="1" dirty="0">
                <a:solidFill>
                  <a:srgbClr val="0000FF"/>
                </a:solidFill>
                <a:latin typeface="Verdana" panose="020B0604030504040204" pitchFamily="34" charset="0"/>
              </a:rPr>
              <a:t> </a:t>
            </a:r>
            <a:r>
              <a:rPr lang="zh-CN" altLang="en-US" sz="2400" b="1" dirty="0">
                <a:solidFill>
                  <a:srgbClr val="0000FF"/>
                </a:solidFill>
                <a:latin typeface="Verdana" panose="020B0604030504040204" pitchFamily="34" charset="0"/>
              </a:rPr>
              <a:t>结论与摘要的区别 </a:t>
            </a:r>
            <a:endParaRPr lang="zh-CN" altLang="en-US" sz="2400" b="1" dirty="0">
              <a:solidFill>
                <a:srgbClr val="0000FF"/>
              </a:solidFill>
              <a:latin typeface="Verdana" panose="020B0604030504040204" pitchFamily="34" charset="0"/>
            </a:endParaRPr>
          </a:p>
        </p:txBody>
      </p:sp>
      <p:sp>
        <p:nvSpPr>
          <p:cNvPr id="273414" name="Text Box 6"/>
          <p:cNvSpPr txBox="1"/>
          <p:nvPr/>
        </p:nvSpPr>
        <p:spPr>
          <a:xfrm>
            <a:off x="827088" y="2349500"/>
            <a:ext cx="7488237" cy="3686175"/>
          </a:xfrm>
          <a:prstGeom prst="rect">
            <a:avLst/>
          </a:prstGeom>
          <a:noFill/>
          <a:ln w="9525">
            <a:noFill/>
          </a:ln>
        </p:spPr>
        <p:txBody>
          <a:bodyPr>
            <a:spAutoFit/>
          </a:bodyPr>
          <a:p>
            <a:pPr marL="274955" indent="-274955" eaLnBrk="1" hangingPunct="1">
              <a:lnSpc>
                <a:spcPct val="110000"/>
              </a:lnSpc>
              <a:spcBef>
                <a:spcPct val="40000"/>
              </a:spcBef>
              <a:buClr>
                <a:srgbClr val="FF0000"/>
              </a:buClr>
              <a:buFont typeface="Wingdings" panose="05000000000000000000" pitchFamily="2" charset="2"/>
              <a:buChar char="Ø"/>
            </a:pPr>
            <a:r>
              <a:rPr lang="zh-CN" altLang="en-US" sz="2000" b="1" dirty="0">
                <a:latin typeface="Verdana" panose="020B0604030504040204" pitchFamily="34" charset="0"/>
              </a:rPr>
              <a:t>摘要部分要侧重讲出因果关系</a:t>
            </a:r>
            <a:r>
              <a:rPr lang="en-US" altLang="zh-CN" sz="2000" b="1" dirty="0">
                <a:latin typeface="Verdana" panose="020B0604030504040204" pitchFamily="34" charset="0"/>
              </a:rPr>
              <a:t>, </a:t>
            </a:r>
            <a:r>
              <a:rPr lang="zh-CN" altLang="en-US" sz="2000" b="1" dirty="0">
                <a:latin typeface="Verdana" panose="020B0604030504040204" pitchFamily="34" charset="0"/>
              </a:rPr>
              <a:t>就是遇到什么问题</a:t>
            </a:r>
            <a:r>
              <a:rPr lang="en-US" altLang="zh-CN" sz="2000" b="1" dirty="0">
                <a:latin typeface="Verdana" panose="020B0604030504040204" pitchFamily="34" charset="0"/>
              </a:rPr>
              <a:t>, </a:t>
            </a:r>
            <a:r>
              <a:rPr lang="zh-CN" altLang="en-US" sz="2000" b="1" dirty="0">
                <a:latin typeface="Verdana" panose="020B0604030504040204" pitchFamily="34" charset="0"/>
              </a:rPr>
              <a:t>要解决什么问题</a:t>
            </a:r>
            <a:r>
              <a:rPr lang="en-US" altLang="zh-CN" sz="2000" b="1" dirty="0">
                <a:latin typeface="Verdana" panose="020B0604030504040204" pitchFamily="34" charset="0"/>
              </a:rPr>
              <a:t>, </a:t>
            </a:r>
            <a:r>
              <a:rPr lang="zh-CN" altLang="en-US" sz="2000" b="1" dirty="0">
                <a:latin typeface="Verdana" panose="020B0604030504040204" pitchFamily="34" charset="0"/>
              </a:rPr>
              <a:t>主要用什么方法</a:t>
            </a:r>
            <a:r>
              <a:rPr lang="en-US" altLang="zh-CN" sz="2000" b="1" dirty="0">
                <a:latin typeface="Verdana" panose="020B0604030504040204" pitchFamily="34" charset="0"/>
              </a:rPr>
              <a:t>, </a:t>
            </a:r>
            <a:r>
              <a:rPr lang="zh-CN" altLang="en-US" sz="2000" b="1" dirty="0">
                <a:latin typeface="Verdana" panose="020B0604030504040204" pitchFamily="34" charset="0"/>
              </a:rPr>
              <a:t>提出了什么创新，得到了什么结果</a:t>
            </a:r>
            <a:r>
              <a:rPr lang="en-US" altLang="zh-CN" sz="2000" b="1" dirty="0">
                <a:latin typeface="Verdana" panose="020B0604030504040204" pitchFamily="34" charset="0"/>
              </a:rPr>
              <a:t>, </a:t>
            </a:r>
            <a:r>
              <a:rPr lang="zh-CN" altLang="en-US" sz="2000" b="1" dirty="0">
                <a:latin typeface="Verdana" panose="020B0604030504040204" pitchFamily="34" charset="0"/>
              </a:rPr>
              <a:t>给以什么样的评价等等</a:t>
            </a:r>
            <a:r>
              <a:rPr lang="en-US" altLang="zh-CN" sz="2000" b="1" dirty="0">
                <a:latin typeface="Verdana" panose="020B0604030504040204" pitchFamily="34" charset="0"/>
              </a:rPr>
              <a:t>, </a:t>
            </a:r>
            <a:r>
              <a:rPr lang="zh-CN" altLang="en-US" sz="2000" b="1" dirty="0">
                <a:latin typeface="Verdana" panose="020B0604030504040204" pitchFamily="34" charset="0"/>
              </a:rPr>
              <a:t>但这些不用太具体</a:t>
            </a:r>
            <a:r>
              <a:rPr lang="en-US" altLang="zh-CN" sz="2000" b="1" dirty="0">
                <a:latin typeface="Verdana" panose="020B0604030504040204" pitchFamily="34" charset="0"/>
              </a:rPr>
              <a:t>, </a:t>
            </a:r>
            <a:r>
              <a:rPr lang="zh-CN" altLang="en-US" sz="2000" b="1" dirty="0">
                <a:latin typeface="Verdana" panose="020B0604030504040204" pitchFamily="34" charset="0"/>
              </a:rPr>
              <a:t>而是纲领性的，只用给出最关键的数据 。</a:t>
            </a:r>
            <a:r>
              <a:rPr lang="zh-CN" altLang="en-US" sz="2000" b="1" dirty="0">
                <a:solidFill>
                  <a:srgbClr val="0000FF"/>
                </a:solidFill>
                <a:latin typeface="Verdana" panose="020B0604030504040204" pitchFamily="34" charset="0"/>
              </a:rPr>
              <a:t>摘要的作用是诱使人去看你的正文</a:t>
            </a:r>
            <a:r>
              <a:rPr lang="zh-CN" altLang="en-US" sz="2000" b="1" dirty="0">
                <a:latin typeface="Verdana" panose="020B0604030504040204" pitchFamily="34" charset="0"/>
              </a:rPr>
              <a:t>。</a:t>
            </a:r>
            <a:endParaRPr lang="zh-CN" altLang="en-US" sz="2000" b="1" dirty="0">
              <a:latin typeface="Verdana" panose="020B0604030504040204" pitchFamily="34" charset="0"/>
            </a:endParaRPr>
          </a:p>
          <a:p>
            <a:pPr marL="274955" indent="-274955" eaLnBrk="1" hangingPunct="1">
              <a:lnSpc>
                <a:spcPct val="110000"/>
              </a:lnSpc>
              <a:spcBef>
                <a:spcPct val="40000"/>
              </a:spcBef>
              <a:buClr>
                <a:srgbClr val="FF0000"/>
              </a:buClr>
              <a:buFont typeface="Wingdings" panose="05000000000000000000" pitchFamily="2" charset="2"/>
              <a:buChar char="Ø"/>
            </a:pPr>
            <a:r>
              <a:rPr lang="zh-CN" altLang="en-US" sz="2000" b="1" dirty="0">
                <a:latin typeface="Verdana" panose="020B0604030504040204" pitchFamily="34" charset="0"/>
              </a:rPr>
              <a:t>结论部分是把摘要部分所有没有具体到的东西统统具体，其作用是让人看结论时相当于把全文重要内容回顾一遍，</a:t>
            </a:r>
            <a:r>
              <a:rPr lang="zh-CN" altLang="en-US" sz="2000" b="1" dirty="0">
                <a:solidFill>
                  <a:srgbClr val="0000FF"/>
                </a:solidFill>
                <a:latin typeface="Verdana" panose="020B0604030504040204" pitchFamily="34" charset="0"/>
              </a:rPr>
              <a:t>着重你所得到的结果及其意义</a:t>
            </a:r>
            <a:r>
              <a:rPr lang="zh-CN" altLang="en-US" sz="2000" b="1" dirty="0">
                <a:latin typeface="Verdana" panose="020B0604030504040204" pitchFamily="34" charset="0"/>
              </a:rPr>
              <a:t>，效果是</a:t>
            </a:r>
            <a:r>
              <a:rPr lang="en-US" altLang="zh-CN" sz="2000" b="1" dirty="0">
                <a:latin typeface="Verdana" panose="020B0604030504040204" pitchFamily="34" charset="0"/>
              </a:rPr>
              <a:t>: </a:t>
            </a:r>
            <a:r>
              <a:rPr lang="zh-CN" altLang="en-US" sz="2000" b="1" dirty="0">
                <a:latin typeface="Verdana" panose="020B0604030504040204" pitchFamily="34" charset="0"/>
              </a:rPr>
              <a:t>看了结论可以不用再看主体内容，除非是关注细节，比如试验装置，公式推导等。</a:t>
            </a:r>
            <a:endParaRPr lang="zh-CN" altLang="en-US" sz="2000" b="1" dirty="0">
              <a:latin typeface="Verdana" panose="020B0604030504040204" pitchFamily="34" charset="0"/>
            </a:endParaRPr>
          </a:p>
          <a:p>
            <a:pPr marL="274955" indent="-274955" eaLnBrk="1" hangingPunct="1">
              <a:lnSpc>
                <a:spcPct val="110000"/>
              </a:lnSpc>
              <a:spcBef>
                <a:spcPct val="40000"/>
              </a:spcBef>
              <a:buClr>
                <a:srgbClr val="FF0000"/>
              </a:buClr>
              <a:buFont typeface="Wingdings" panose="05000000000000000000" pitchFamily="2" charset="2"/>
              <a:buChar char="Ø"/>
            </a:pPr>
            <a:r>
              <a:rPr lang="zh-CN" altLang="en-US" sz="2000" b="1" dirty="0">
                <a:solidFill>
                  <a:srgbClr val="FF0000"/>
                </a:solidFill>
                <a:latin typeface="Verdana" panose="020B0604030504040204" pitchFamily="34" charset="0"/>
              </a:rPr>
              <a:t>如果把结论部分的内容放到了摘要里，那么就是说你想让人家看了“摘要”就不用再看正文</a:t>
            </a:r>
            <a:r>
              <a:rPr lang="en-US" altLang="zh-CN" sz="2000" b="1" dirty="0">
                <a:solidFill>
                  <a:srgbClr val="FF0000"/>
                </a:solidFill>
                <a:latin typeface="Verdana" panose="020B0604030504040204" pitchFamily="34" charset="0"/>
              </a:rPr>
              <a:t>?</a:t>
            </a:r>
            <a:r>
              <a:rPr lang="zh-CN" altLang="en-US" sz="2000" b="1" dirty="0">
                <a:solidFill>
                  <a:srgbClr val="FF0000"/>
                </a:solidFill>
                <a:latin typeface="Verdana" panose="020B0604030504040204" pitchFamily="34" charset="0"/>
              </a:rPr>
              <a:t>！</a:t>
            </a:r>
            <a:endParaRPr lang="zh-CN" altLang="en-US" sz="2000" b="1" dirty="0">
              <a:solidFill>
                <a:srgbClr val="FF0000"/>
              </a:solidFill>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273414">
                                            <p:txEl>
                                              <p:charRg st="0" end="118"/>
                                            </p:txEl>
                                          </p:spTgt>
                                        </p:tgtEl>
                                        <p:attrNameLst>
                                          <p:attrName>style.visibility</p:attrName>
                                        </p:attrNameLst>
                                      </p:cBhvr>
                                      <p:to>
                                        <p:strVal val="visible"/>
                                      </p:to>
                                    </p:set>
                                    <p:animEffect transition="in" filter="strips(downRight)">
                                      <p:cBhvr>
                                        <p:cTn id="7" dur="500"/>
                                        <p:tgtEl>
                                          <p:spTgt spid="273414">
                                            <p:txEl>
                                              <p:charRg st="0" end="118"/>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273414">
                                            <p:txEl>
                                              <p:charRg st="118" end="224"/>
                                            </p:txEl>
                                          </p:spTgt>
                                        </p:tgtEl>
                                        <p:attrNameLst>
                                          <p:attrName>style.visibility</p:attrName>
                                        </p:attrNameLst>
                                      </p:cBhvr>
                                      <p:to>
                                        <p:strVal val="visible"/>
                                      </p:to>
                                    </p:set>
                                    <p:animEffect transition="in" filter="strips(downRight)">
                                      <p:cBhvr>
                                        <p:cTn id="11" dur="500"/>
                                        <p:tgtEl>
                                          <p:spTgt spid="273414">
                                            <p:txEl>
                                              <p:charRg st="118" end="224"/>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273414">
                                            <p:txEl>
                                              <p:charRg st="224" end="267"/>
                                            </p:txEl>
                                          </p:spTgt>
                                        </p:tgtEl>
                                        <p:attrNameLst>
                                          <p:attrName>style.visibility</p:attrName>
                                        </p:attrNameLst>
                                      </p:cBhvr>
                                      <p:to>
                                        <p:strVal val="visible"/>
                                      </p:to>
                                    </p:set>
                                    <p:animEffect transition="in" filter="strips(downRight)">
                                      <p:cBhvr>
                                        <p:cTn id="15" dur="500"/>
                                        <p:tgtEl>
                                          <p:spTgt spid="273414">
                                            <p:txEl>
                                              <p:charRg st="224" end="26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Text Box 2"/>
          <p:cNvSpPr txBox="1"/>
          <p:nvPr/>
        </p:nvSpPr>
        <p:spPr>
          <a:xfrm>
            <a:off x="827405" y="522605"/>
            <a:ext cx="7633970" cy="583565"/>
          </a:xfrm>
          <a:prstGeom prst="rect">
            <a:avLst/>
          </a:prstGeom>
          <a:noFill/>
          <a:ln w="9525">
            <a:noFill/>
          </a:ln>
        </p:spPr>
        <p:txBody>
          <a:bodyPr wrap="square">
            <a:spAutoFit/>
          </a:bodyPr>
          <a:p>
            <a:pPr eaLnBrk="1" hangingPunct="1">
              <a:spcBef>
                <a:spcPct val="50000"/>
              </a:spcBef>
            </a:pPr>
            <a:r>
              <a:rPr lang="en-US" altLang="zh-CN" sz="3200" b="1" dirty="0">
                <a:solidFill>
                  <a:srgbClr val="FF0000"/>
                </a:solidFill>
                <a:latin typeface="Verdana" panose="020B0604030504040204" pitchFamily="34" charset="0"/>
              </a:rPr>
              <a:t>4.4 </a:t>
            </a:r>
            <a:r>
              <a:rPr lang="zh-CN" altLang="en-US" sz="3200" b="1" dirty="0">
                <a:solidFill>
                  <a:srgbClr val="FF0000"/>
                </a:solidFill>
                <a:latin typeface="Arial" panose="020B0604020202020204" pitchFamily="34" charset="0"/>
                <a:sym typeface="+mn-ea"/>
              </a:rPr>
              <a:t>正文四：</a:t>
            </a:r>
            <a:r>
              <a:rPr lang="zh-CN" altLang="en-US" sz="3200" b="1" dirty="0">
                <a:solidFill>
                  <a:srgbClr val="FF0000"/>
                </a:solidFill>
                <a:latin typeface="Arial" panose="020B0604020202020204" pitchFamily="34" charset="0"/>
                <a:sym typeface="+mn-ea"/>
              </a:rPr>
              <a:t>模型的评价与推广</a:t>
            </a:r>
            <a:r>
              <a:rPr lang="zh-CN" altLang="en-US" sz="3200" b="1" dirty="0">
                <a:solidFill>
                  <a:srgbClr val="FF0000"/>
                </a:solidFill>
                <a:latin typeface="Arial" panose="020B0604020202020204" pitchFamily="34" charset="0"/>
              </a:rPr>
              <a:t> </a:t>
            </a:r>
            <a:endParaRPr lang="zh-CN" altLang="en-US" sz="2400" b="1" dirty="0">
              <a:latin typeface="Verdana" panose="020B0604030504040204" pitchFamily="34" charset="0"/>
            </a:endParaRPr>
          </a:p>
        </p:txBody>
      </p:sp>
      <p:sp>
        <p:nvSpPr>
          <p:cNvPr id="12" name="文本框 11"/>
          <p:cNvSpPr txBox="1"/>
          <p:nvPr/>
        </p:nvSpPr>
        <p:spPr>
          <a:xfrm>
            <a:off x="107315" y="981075"/>
            <a:ext cx="8968105" cy="3969385"/>
          </a:xfrm>
          <a:prstGeom prst="rect">
            <a:avLst/>
          </a:prstGeom>
          <a:noFill/>
        </p:spPr>
        <p:txBody>
          <a:bodyPr wrap="square" rtlCol="0" anchor="t">
            <a:spAutoFit/>
          </a:bodyPr>
          <a:p>
            <a:pPr indent="609600" algn="just">
              <a:lnSpc>
                <a:spcPct val="150000"/>
              </a:lnSpc>
              <a:extLst>
                <a:ext uri="{35155182-B16C-46BC-9424-99874614C6A1}">
                  <wpsdc:indentchars xmlns:wpsdc="http://www.wps.cn/officeDocument/2017/drawingmlCustomData" val="200" checksum="4158780845"/>
                </a:ext>
              </a:extLst>
            </a:pPr>
            <a:r>
              <a:rPr sz="2400" b="1">
                <a:solidFill>
                  <a:srgbClr val="0000FF"/>
                </a:solidFill>
              </a:rPr>
              <a:t>模型的检验与敏感性分析</a:t>
            </a:r>
            <a:endParaRPr sz="2400"/>
          </a:p>
          <a:p>
            <a:pPr indent="609600" algn="just">
              <a:lnSpc>
                <a:spcPct val="150000"/>
              </a:lnSpc>
              <a:extLst>
                <a:ext uri="{35155182-B16C-46BC-9424-99874614C6A1}">
                  <wpsdc:indentchars xmlns:wpsdc="http://www.wps.cn/officeDocument/2017/drawingmlCustomData" val="200" checksum="4158780845"/>
                </a:ext>
              </a:extLst>
            </a:pPr>
            <a:r>
              <a:rPr sz="2400"/>
              <a:t>模型的检验:检验结果的准确性和模型的实用性。</a:t>
            </a:r>
            <a:endParaRPr sz="2400"/>
          </a:p>
          <a:p>
            <a:pPr indent="609600" algn="just">
              <a:lnSpc>
                <a:spcPct val="150000"/>
              </a:lnSpc>
              <a:extLst>
                <a:ext uri="{35155182-B16C-46BC-9424-99874614C6A1}">
                  <wpsdc:indentchars xmlns:wpsdc="http://www.wps.cn/officeDocument/2017/drawingmlCustomData" val="200" checksum="4158780845"/>
                </a:ext>
              </a:extLst>
            </a:pPr>
            <a:r>
              <a:rPr sz="2400"/>
              <a:t>结果准确性:需要对结果的误差分析来实现。</a:t>
            </a:r>
            <a:endParaRPr sz="2400"/>
          </a:p>
          <a:p>
            <a:pPr indent="609600" algn="just">
              <a:lnSpc>
                <a:spcPct val="150000"/>
              </a:lnSpc>
              <a:extLst>
                <a:ext uri="{35155182-B16C-46BC-9424-99874614C6A1}">
                  <wpsdc:indentchars xmlns:wpsdc="http://www.wps.cn/officeDocument/2017/drawingmlCustomData" val="200" checksum="4158780845"/>
                </a:ext>
              </a:extLst>
            </a:pPr>
            <a:r>
              <a:rPr sz="2400"/>
              <a:t>模型实用性:需要对问题的实际数据或仿真数据来实现检验。</a:t>
            </a:r>
            <a:endParaRPr sz="2400"/>
          </a:p>
          <a:p>
            <a:pPr indent="609600" algn="just">
              <a:lnSpc>
                <a:spcPct val="150000"/>
              </a:lnSpc>
              <a:extLst>
                <a:ext uri="{35155182-B16C-46BC-9424-99874614C6A1}">
                  <wpsdc:indentchars xmlns:wpsdc="http://www.wps.cn/officeDocument/2017/drawingmlCustomData" val="200" checksum="4158780845"/>
                </a:ext>
              </a:extLst>
            </a:pPr>
            <a:r>
              <a:rPr sz="2400"/>
              <a:t>模型敏感性:是检验模型的可靠性,即检验模型结果的可信度。</a:t>
            </a:r>
            <a:endParaRPr sz="2400"/>
          </a:p>
          <a:p>
            <a:pPr indent="609600" algn="just">
              <a:lnSpc>
                <a:spcPct val="150000"/>
              </a:lnSpc>
              <a:extLst>
                <a:ext uri="{35155182-B16C-46BC-9424-99874614C6A1}">
                  <wpsdc:indentchars xmlns:wpsdc="http://www.wps.cn/officeDocument/2017/drawingmlCustomData" val="200" checksum="4158780845"/>
                </a:ext>
              </a:extLst>
            </a:pPr>
            <a:r>
              <a:rPr sz="2400" b="1">
                <a:solidFill>
                  <a:srgbClr val="0000FF"/>
                </a:solidFill>
              </a:rPr>
              <a:t>注意:</a:t>
            </a:r>
            <a:r>
              <a:rPr sz="2400"/>
              <a:t>模型检验和敏感性分析在工程上是必须的,建模论文一定需要完成的。</a:t>
            </a:r>
            <a:endParaRPr sz="24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Text Box 2"/>
          <p:cNvSpPr txBox="1"/>
          <p:nvPr/>
        </p:nvSpPr>
        <p:spPr>
          <a:xfrm>
            <a:off x="827405" y="522605"/>
            <a:ext cx="7633970" cy="583565"/>
          </a:xfrm>
          <a:prstGeom prst="rect">
            <a:avLst/>
          </a:prstGeom>
          <a:noFill/>
          <a:ln w="9525">
            <a:noFill/>
          </a:ln>
        </p:spPr>
        <p:txBody>
          <a:bodyPr wrap="square">
            <a:spAutoFit/>
          </a:bodyPr>
          <a:p>
            <a:pPr eaLnBrk="1" hangingPunct="1">
              <a:spcBef>
                <a:spcPct val="50000"/>
              </a:spcBef>
            </a:pPr>
            <a:r>
              <a:rPr lang="en-US" altLang="zh-CN" sz="3200" b="1" dirty="0">
                <a:solidFill>
                  <a:srgbClr val="FF0000"/>
                </a:solidFill>
                <a:sym typeface="+mn-ea"/>
              </a:rPr>
              <a:t>4.4 </a:t>
            </a:r>
            <a:r>
              <a:rPr lang="zh-CN" altLang="en-US" sz="3200" b="1" dirty="0">
                <a:solidFill>
                  <a:srgbClr val="FF0000"/>
                </a:solidFill>
                <a:latin typeface="Arial" panose="020B0604020202020204" pitchFamily="34" charset="0"/>
                <a:sym typeface="+mn-ea"/>
              </a:rPr>
              <a:t>正文四：模型的评价与推广</a:t>
            </a:r>
            <a:r>
              <a:rPr lang="zh-CN" altLang="en-US" sz="3200" b="1" dirty="0">
                <a:solidFill>
                  <a:srgbClr val="FF0000"/>
                </a:solidFill>
                <a:latin typeface="Arial" panose="020B0604020202020204" pitchFamily="34" charset="0"/>
              </a:rPr>
              <a:t> </a:t>
            </a:r>
            <a:endParaRPr lang="zh-CN" altLang="en-US" sz="2400" b="1" dirty="0">
              <a:latin typeface="Verdana" panose="020B0604030504040204" pitchFamily="34" charset="0"/>
            </a:endParaRPr>
          </a:p>
        </p:txBody>
      </p:sp>
      <p:sp>
        <p:nvSpPr>
          <p:cNvPr id="12" name="文本框 11"/>
          <p:cNvSpPr txBox="1"/>
          <p:nvPr/>
        </p:nvSpPr>
        <p:spPr>
          <a:xfrm>
            <a:off x="683895" y="981710"/>
            <a:ext cx="8161655" cy="4523105"/>
          </a:xfrm>
          <a:prstGeom prst="rect">
            <a:avLst/>
          </a:prstGeom>
          <a:noFill/>
        </p:spPr>
        <p:txBody>
          <a:bodyPr wrap="square" rtlCol="0" anchor="t">
            <a:spAutoFit/>
          </a:bodyPr>
          <a:p>
            <a:pPr indent="609600" algn="just">
              <a:lnSpc>
                <a:spcPct val="150000"/>
              </a:lnSpc>
              <a:extLst>
                <a:ext uri="{35155182-B16C-46BC-9424-99874614C6A1}">
                  <wpsdc:indentchars xmlns:wpsdc="http://www.wps.cn/officeDocument/2017/drawingmlCustomData" val="200" checksum="4158780845"/>
                </a:ext>
              </a:extLst>
            </a:pPr>
            <a:r>
              <a:rPr sz="2400" b="1">
                <a:solidFill>
                  <a:srgbClr val="0000FF"/>
                </a:solidFill>
              </a:rPr>
              <a:t>模型的评价与改进方向</a:t>
            </a:r>
            <a:endParaRPr sz="2400"/>
          </a:p>
          <a:p>
            <a:pPr indent="609600" algn="just">
              <a:lnSpc>
                <a:spcPct val="150000"/>
              </a:lnSpc>
              <a:extLst>
                <a:ext uri="{35155182-B16C-46BC-9424-99874614C6A1}">
                  <wpsdc:indentchars xmlns:wpsdc="http://www.wps.cn/officeDocument/2017/drawingmlCustomData" val="200" checksum="4158780845"/>
                </a:ext>
              </a:extLst>
            </a:pPr>
            <a:r>
              <a:rPr sz="2400"/>
              <a:t>一般来说,对于竞赛论文,参赛者要对自己的论文给出一个客观的评价。</a:t>
            </a:r>
            <a:endParaRPr sz="2400"/>
          </a:p>
          <a:p>
            <a:pPr indent="609600" algn="just">
              <a:lnSpc>
                <a:spcPct val="150000"/>
              </a:lnSpc>
              <a:extLst>
                <a:ext uri="{35155182-B16C-46BC-9424-99874614C6A1}">
                  <wpsdc:indentchars xmlns:wpsdc="http://www.wps.cn/officeDocument/2017/drawingmlCustomData" val="200" checksum="4158780845"/>
                </a:ext>
              </a:extLst>
            </a:pPr>
            <a:r>
              <a:rPr sz="2400"/>
              <a:t>要求从论文的</a:t>
            </a:r>
            <a:r>
              <a:rPr sz="2400" b="1">
                <a:solidFill>
                  <a:srgbClr val="0000FF"/>
                </a:solidFill>
              </a:rPr>
              <a:t>优点、缺点和创新点</a:t>
            </a:r>
            <a:r>
              <a:rPr sz="2400"/>
              <a:t>等方面给出实事求是的评价。</a:t>
            </a:r>
            <a:endParaRPr sz="2400"/>
          </a:p>
          <a:p>
            <a:pPr indent="609600" algn="just">
              <a:lnSpc>
                <a:spcPct val="150000"/>
              </a:lnSpc>
              <a:extLst>
                <a:ext uri="{35155182-B16C-46BC-9424-99874614C6A1}">
                  <wpsdc:indentchars xmlns:wpsdc="http://www.wps.cn/officeDocument/2017/drawingmlCustomData" val="200" checksum="4158780845"/>
                </a:ext>
              </a:extLst>
            </a:pPr>
            <a:r>
              <a:rPr sz="2400" b="1">
                <a:solidFill>
                  <a:srgbClr val="0000FF"/>
                </a:solidFill>
              </a:rPr>
              <a:t>注意:</a:t>
            </a:r>
            <a:r>
              <a:rPr sz="2400"/>
              <a:t>要尊重事实,优点不夸张,缺点不回避。</a:t>
            </a:r>
            <a:endParaRPr sz="2400"/>
          </a:p>
          <a:p>
            <a:pPr indent="609600" algn="just">
              <a:lnSpc>
                <a:spcPct val="150000"/>
              </a:lnSpc>
              <a:extLst>
                <a:ext uri="{35155182-B16C-46BC-9424-99874614C6A1}">
                  <wpsdc:indentchars xmlns:wpsdc="http://www.wps.cn/officeDocument/2017/drawingmlCustomData" val="200" checksum="4158780845"/>
                </a:ext>
              </a:extLst>
            </a:pPr>
            <a:r>
              <a:rPr lang="zh-CN" sz="2400" b="1">
                <a:solidFill>
                  <a:srgbClr val="0000FF"/>
                </a:solidFill>
              </a:rPr>
              <a:t>模型改进：</a:t>
            </a:r>
            <a:r>
              <a:rPr sz="2400"/>
              <a:t>是对所研究问题的进一步认识,根据论文缺点的进一步地想法,或改进方向。</a:t>
            </a:r>
            <a:endParaRPr sz="2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Text Box 2"/>
          <p:cNvSpPr txBox="1"/>
          <p:nvPr/>
        </p:nvSpPr>
        <p:spPr>
          <a:xfrm>
            <a:off x="827405" y="522605"/>
            <a:ext cx="7633970" cy="583565"/>
          </a:xfrm>
          <a:prstGeom prst="rect">
            <a:avLst/>
          </a:prstGeom>
          <a:noFill/>
          <a:ln w="9525">
            <a:noFill/>
          </a:ln>
        </p:spPr>
        <p:txBody>
          <a:bodyPr wrap="square">
            <a:spAutoFit/>
          </a:bodyPr>
          <a:p>
            <a:pPr eaLnBrk="1" hangingPunct="1">
              <a:spcBef>
                <a:spcPct val="50000"/>
              </a:spcBef>
            </a:pPr>
            <a:r>
              <a:rPr lang="en-US" sz="3200" b="1" dirty="0">
                <a:solidFill>
                  <a:srgbClr val="FF0000"/>
                </a:solidFill>
                <a:latin typeface="Verdana" panose="020B0604030504040204" pitchFamily="34" charset="0"/>
              </a:rPr>
              <a:t>5.</a:t>
            </a:r>
            <a:r>
              <a:rPr lang="zh-CN" altLang="en-US" sz="3200" b="1" dirty="0">
                <a:solidFill>
                  <a:srgbClr val="FF0000"/>
                </a:solidFill>
                <a:latin typeface="Arial" panose="020B0604020202020204" pitchFamily="34" charset="0"/>
              </a:rPr>
              <a:t> 参考文献</a:t>
            </a:r>
            <a:endParaRPr lang="zh-CN" altLang="en-US" sz="2400" b="1" dirty="0">
              <a:latin typeface="Verdana" panose="020B0604030504040204" pitchFamily="34" charset="0"/>
            </a:endParaRPr>
          </a:p>
        </p:txBody>
      </p:sp>
      <p:sp>
        <p:nvSpPr>
          <p:cNvPr id="12" name="文本框 11"/>
          <p:cNvSpPr txBox="1"/>
          <p:nvPr/>
        </p:nvSpPr>
        <p:spPr>
          <a:xfrm>
            <a:off x="253365" y="981075"/>
            <a:ext cx="8890635" cy="5077460"/>
          </a:xfrm>
          <a:prstGeom prst="rect">
            <a:avLst/>
          </a:prstGeom>
          <a:noFill/>
        </p:spPr>
        <p:txBody>
          <a:bodyPr wrap="square" rtlCol="0" anchor="t">
            <a:spAutoFit/>
          </a:bodyPr>
          <a:p>
            <a:pPr indent="609600" algn="just">
              <a:lnSpc>
                <a:spcPct val="150000"/>
              </a:lnSpc>
              <a:extLst>
                <a:ext uri="{35155182-B16C-46BC-9424-99874614C6A1}">
                  <wpsdc:indentchars xmlns:wpsdc="http://www.wps.cn/officeDocument/2017/drawingmlCustomData" val="200" checksum="4158780845"/>
                </a:ext>
              </a:extLst>
            </a:pPr>
            <a:r>
              <a:rPr sz="2400" b="1">
                <a:solidFill>
                  <a:srgbClr val="0000FF"/>
                </a:solidFill>
              </a:rPr>
              <a:t>参考文献引用与标注的规范要求</a:t>
            </a:r>
            <a:endParaRPr sz="2400"/>
          </a:p>
          <a:p>
            <a:pPr indent="609600" algn="just">
              <a:lnSpc>
                <a:spcPct val="150000"/>
              </a:lnSpc>
              <a:extLst>
                <a:ext uri="{35155182-B16C-46BC-9424-99874614C6A1}">
                  <wpsdc:indentchars xmlns:wpsdc="http://www.wps.cn/officeDocument/2017/drawingmlCustomData" val="200" checksum="4158780845"/>
                </a:ext>
              </a:extLst>
            </a:pPr>
            <a:r>
              <a:rPr sz="2400"/>
              <a:t>参考文献</a:t>
            </a:r>
            <a:r>
              <a:rPr sz="2400" b="1">
                <a:solidFill>
                  <a:srgbClr val="0000FF"/>
                </a:solidFill>
              </a:rPr>
              <a:t>引用和标注</a:t>
            </a:r>
            <a:r>
              <a:rPr sz="2400"/>
              <a:t>是与科技论文的规范要求完全一致的。</a:t>
            </a:r>
            <a:endParaRPr sz="2400"/>
          </a:p>
          <a:p>
            <a:pPr indent="609600" algn="just">
              <a:lnSpc>
                <a:spcPct val="150000"/>
              </a:lnSpc>
              <a:extLst>
                <a:ext uri="{35155182-B16C-46BC-9424-99874614C6A1}">
                  <wpsdc:indentchars xmlns:wpsdc="http://www.wps.cn/officeDocument/2017/drawingmlCustomData" val="200" checksum="4158780845"/>
                </a:ext>
              </a:extLst>
            </a:pPr>
            <a:r>
              <a:rPr sz="2400"/>
              <a:t>论文中主要思想、方法、模型和求解算法等内容,是</a:t>
            </a:r>
            <a:r>
              <a:rPr sz="2400" b="1">
                <a:solidFill>
                  <a:srgbClr val="0000FF"/>
                </a:solidFill>
              </a:rPr>
              <a:t>原创</a:t>
            </a:r>
            <a:r>
              <a:rPr sz="2400"/>
              <a:t>还是</a:t>
            </a:r>
            <a:r>
              <a:rPr sz="2400" b="1">
                <a:solidFill>
                  <a:srgbClr val="0000FF"/>
                </a:solidFill>
              </a:rPr>
              <a:t>参考文献</a:t>
            </a:r>
            <a:r>
              <a:rPr sz="2400"/>
              <a:t>的,应明显地体现出来。</a:t>
            </a:r>
            <a:endParaRPr sz="2400"/>
          </a:p>
          <a:p>
            <a:pPr indent="609600" algn="just">
              <a:lnSpc>
                <a:spcPct val="150000"/>
              </a:lnSpc>
              <a:extLst>
                <a:ext uri="{35155182-B16C-46BC-9424-99874614C6A1}">
                  <wpsdc:indentchars xmlns:wpsdc="http://www.wps.cn/officeDocument/2017/drawingmlCustomData" val="200" checksum="4158780845"/>
                </a:ext>
              </a:extLst>
            </a:pPr>
            <a:r>
              <a:rPr sz="2400"/>
              <a:t>凡是</a:t>
            </a:r>
            <a:r>
              <a:rPr sz="2400" b="1">
                <a:solidFill>
                  <a:srgbClr val="0000FF"/>
                </a:solidFill>
              </a:rPr>
              <a:t>参考或引用</a:t>
            </a:r>
            <a:r>
              <a:rPr sz="2400"/>
              <a:t>已有文献的内容应按规范要求在适当的地方给出</a:t>
            </a:r>
            <a:r>
              <a:rPr sz="2400" b="1">
                <a:solidFill>
                  <a:srgbClr val="0000FF"/>
                </a:solidFill>
              </a:rPr>
              <a:t>标注</a:t>
            </a:r>
            <a:r>
              <a:rPr sz="2400"/>
              <a:t>,并与</a:t>
            </a:r>
            <a:r>
              <a:rPr sz="2400" b="1">
                <a:solidFill>
                  <a:srgbClr val="0000FF"/>
                </a:solidFill>
              </a:rPr>
              <a:t>文后文献列表相对应</a:t>
            </a:r>
            <a:r>
              <a:rPr sz="2400"/>
              <a:t>。</a:t>
            </a:r>
            <a:endParaRPr sz="2400"/>
          </a:p>
          <a:p>
            <a:pPr indent="609600" algn="just">
              <a:lnSpc>
                <a:spcPct val="150000"/>
              </a:lnSpc>
              <a:extLst>
                <a:ext uri="{35155182-B16C-46BC-9424-99874614C6A1}">
                  <wpsdc:indentchars xmlns:wpsdc="http://www.wps.cn/officeDocument/2017/drawingmlCustomData" val="200" checksum="4158780845"/>
                </a:ext>
              </a:extLst>
            </a:pPr>
            <a:r>
              <a:rPr sz="2400" b="1">
                <a:solidFill>
                  <a:srgbClr val="0000FF"/>
                </a:solidFill>
              </a:rPr>
              <a:t>注意:</a:t>
            </a:r>
            <a:r>
              <a:rPr sz="2400"/>
              <a:t>凡没有标注的内容,被认为是属于</a:t>
            </a:r>
            <a:r>
              <a:rPr sz="2400" b="1">
                <a:solidFill>
                  <a:srgbClr val="0000FF"/>
                </a:solidFill>
              </a:rPr>
              <a:t>自创</a:t>
            </a:r>
            <a:r>
              <a:rPr sz="2400"/>
              <a:t>的;如有该标注而没有标注内容,则就会被定性为</a:t>
            </a:r>
            <a:r>
              <a:rPr sz="2400" b="1">
                <a:solidFill>
                  <a:srgbClr val="0000FF"/>
                </a:solidFill>
              </a:rPr>
              <a:t>剽窃</a:t>
            </a:r>
            <a:r>
              <a:rPr sz="2400"/>
              <a:t>。</a:t>
            </a:r>
            <a:endParaRPr sz="2400"/>
          </a:p>
          <a:p>
            <a:pPr indent="609600" algn="just">
              <a:lnSpc>
                <a:spcPct val="150000"/>
              </a:lnSpc>
              <a:extLst>
                <a:ext uri="{35155182-B16C-46BC-9424-99874614C6A1}">
                  <wpsdc:indentchars xmlns:wpsdc="http://www.wps.cn/officeDocument/2017/drawingmlCustomData" val="200" checksum="4158780845"/>
                </a:ext>
              </a:extLst>
            </a:pPr>
            <a:r>
              <a:rPr sz="2400"/>
              <a:t>避免"</a:t>
            </a:r>
            <a:r>
              <a:rPr sz="2400" b="1">
                <a:solidFill>
                  <a:srgbClr val="0000FF"/>
                </a:solidFill>
              </a:rPr>
              <a:t>过渡引用</a:t>
            </a:r>
            <a:r>
              <a:rPr sz="2400"/>
              <a:t>"=</a:t>
            </a:r>
            <a:r>
              <a:rPr sz="2400" b="1">
                <a:solidFill>
                  <a:srgbClr val="0000FF"/>
                </a:solidFill>
              </a:rPr>
              <a:t>抄袭</a:t>
            </a:r>
            <a:endParaRPr sz="2400" b="1">
              <a:solidFill>
                <a:srgbClr val="0000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6" name="Text Box 2"/>
          <p:cNvSpPr txBox="1"/>
          <p:nvPr/>
        </p:nvSpPr>
        <p:spPr>
          <a:xfrm>
            <a:off x="684213" y="981075"/>
            <a:ext cx="3960812" cy="460375"/>
          </a:xfrm>
          <a:prstGeom prst="rect">
            <a:avLst/>
          </a:prstGeom>
          <a:noFill/>
          <a:ln w="9525">
            <a:noFill/>
          </a:ln>
        </p:spPr>
        <p:txBody>
          <a:bodyPr>
            <a:spAutoFit/>
          </a:bodyPr>
          <a:p>
            <a:pPr eaLnBrk="1" hangingPunct="1">
              <a:spcBef>
                <a:spcPct val="50000"/>
              </a:spcBef>
            </a:pPr>
            <a:r>
              <a:rPr lang="en-US" altLang="zh-CN" sz="2400" b="1" dirty="0">
                <a:latin typeface="Verdana" panose="020B0604030504040204" pitchFamily="34" charset="0"/>
              </a:rPr>
              <a:t> </a:t>
            </a:r>
            <a:r>
              <a:rPr lang="zh-CN" altLang="en-US" sz="2400" b="1" dirty="0">
                <a:solidFill>
                  <a:srgbClr val="0000FF"/>
                </a:solidFill>
                <a:latin typeface="Verdana" panose="020B0604030504040204" pitchFamily="34" charset="0"/>
              </a:rPr>
              <a:t>参考文献</a:t>
            </a:r>
            <a:endParaRPr lang="zh-CN" altLang="en-US" sz="2400" b="1" dirty="0">
              <a:solidFill>
                <a:srgbClr val="0000FF"/>
              </a:solidFill>
              <a:latin typeface="Verdana" panose="020B0604030504040204" pitchFamily="34" charset="0"/>
            </a:endParaRPr>
          </a:p>
        </p:txBody>
      </p:sp>
      <p:sp>
        <p:nvSpPr>
          <p:cNvPr id="88067" name="Text Box 3"/>
          <p:cNvSpPr txBox="1"/>
          <p:nvPr/>
        </p:nvSpPr>
        <p:spPr>
          <a:xfrm>
            <a:off x="684213" y="2459038"/>
            <a:ext cx="7920037" cy="3346450"/>
          </a:xfrm>
          <a:prstGeom prst="rect">
            <a:avLst/>
          </a:prstGeom>
          <a:noFill/>
          <a:ln w="9525">
            <a:noFill/>
          </a:ln>
        </p:spPr>
        <p:txBody>
          <a:bodyPr>
            <a:spAutoFit/>
          </a:bodyPr>
          <a:p>
            <a:pPr marL="274955" indent="-274955" eaLnBrk="1" hangingPunct="1">
              <a:lnSpc>
                <a:spcPct val="135000"/>
              </a:lnSpc>
              <a:spcBef>
                <a:spcPct val="80000"/>
              </a:spcBef>
              <a:buClr>
                <a:srgbClr val="FF0000"/>
              </a:buClr>
              <a:buFont typeface="Wingdings" panose="05000000000000000000" pitchFamily="2" charset="2"/>
              <a:buChar char="Ø"/>
            </a:pPr>
            <a:r>
              <a:rPr lang="zh-CN" altLang="en-US" sz="2400" b="1" dirty="0">
                <a:latin typeface="Verdana" panose="020B0604030504040204" pitchFamily="34" charset="0"/>
              </a:rPr>
              <a:t>所谓“参考文献”，是指“文后参考文献”。其概念是，为撰写或编辑论著而引用的有关图书资料。</a:t>
            </a:r>
            <a:endParaRPr lang="zh-CN" altLang="en-US" sz="2400" b="1" dirty="0">
              <a:latin typeface="Verdana" panose="020B0604030504040204" pitchFamily="34" charset="0"/>
            </a:endParaRPr>
          </a:p>
          <a:p>
            <a:pPr marL="274955" indent="-274955" eaLnBrk="1" hangingPunct="1">
              <a:lnSpc>
                <a:spcPct val="135000"/>
              </a:lnSpc>
              <a:spcBef>
                <a:spcPct val="80000"/>
              </a:spcBef>
              <a:buClr>
                <a:srgbClr val="FF0000"/>
              </a:buClr>
              <a:buFont typeface="Wingdings" panose="05000000000000000000" pitchFamily="2" charset="2"/>
              <a:buChar char="Ø"/>
            </a:pPr>
            <a:r>
              <a:rPr lang="zh-CN" altLang="en-US" sz="2400" b="1" dirty="0">
                <a:latin typeface="Verdana" panose="020B0604030504040204" pitchFamily="34" charset="0"/>
              </a:rPr>
              <a:t>在科技论文中，凡是引用前人（包括作者自己过去）已发表的文献中的观点、数据和材料等，都要对它们在文中出现的地方予以标明，并在文末（致谢段之后）列出参考文献表。</a:t>
            </a:r>
            <a:endParaRPr lang="zh-CN" altLang="en-US" sz="24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88067">
                                            <p:txEl>
                                              <p:charRg st="0" end="45"/>
                                            </p:txEl>
                                          </p:spTgt>
                                        </p:tgtEl>
                                        <p:attrNameLst>
                                          <p:attrName>style.visibility</p:attrName>
                                        </p:attrNameLst>
                                      </p:cBhvr>
                                      <p:to>
                                        <p:strVal val="visible"/>
                                      </p:to>
                                    </p:set>
                                    <p:animEffect transition="in" filter="strips(downRight)">
                                      <p:cBhvr>
                                        <p:cTn id="7" dur="500"/>
                                        <p:tgtEl>
                                          <p:spTgt spid="88067">
                                            <p:txEl>
                                              <p:charRg st="0" end="45"/>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88067">
                                            <p:txEl>
                                              <p:charRg st="45" end="124"/>
                                            </p:txEl>
                                          </p:spTgt>
                                        </p:tgtEl>
                                        <p:attrNameLst>
                                          <p:attrName>style.visibility</p:attrName>
                                        </p:attrNameLst>
                                      </p:cBhvr>
                                      <p:to>
                                        <p:strVal val="visible"/>
                                      </p:to>
                                    </p:set>
                                    <p:animEffect transition="in" filter="strips(downRight)">
                                      <p:cBhvr>
                                        <p:cTn id="11" dur="500"/>
                                        <p:tgtEl>
                                          <p:spTgt spid="88067">
                                            <p:txEl>
                                              <p:charRg st="45" end="12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Text Box 6"/>
          <p:cNvSpPr txBox="1"/>
          <p:nvPr/>
        </p:nvSpPr>
        <p:spPr>
          <a:xfrm>
            <a:off x="611188" y="981075"/>
            <a:ext cx="5184775" cy="583565"/>
          </a:xfrm>
          <a:prstGeom prst="rect">
            <a:avLst/>
          </a:prstGeom>
          <a:noFill/>
          <a:ln w="9525">
            <a:noFill/>
          </a:ln>
        </p:spPr>
        <p:txBody>
          <a:bodyPr>
            <a:spAutoFit/>
          </a:bodyPr>
          <a:p>
            <a:pPr eaLnBrk="1" hangingPunct="1"/>
            <a:r>
              <a:rPr lang="en-US" altLang="zh-CN" sz="3200" b="1" dirty="0">
                <a:solidFill>
                  <a:srgbClr val="FF0000"/>
                </a:solidFill>
                <a:latin typeface="Verdana" panose="020B0604030504040204" pitchFamily="34" charset="0"/>
                <a:ea typeface="新宋体" panose="02010609030101010101" pitchFamily="49" charset="-122"/>
              </a:rPr>
              <a:t>1.5 </a:t>
            </a:r>
            <a:r>
              <a:rPr lang="zh-CN" altLang="en-US" sz="3200" b="1" dirty="0">
                <a:solidFill>
                  <a:srgbClr val="FF0000"/>
                </a:solidFill>
                <a:latin typeface="Verdana" panose="020B0604030504040204" pitchFamily="34" charset="0"/>
                <a:ea typeface="新宋体" panose="02010609030101010101" pitchFamily="49" charset="-122"/>
              </a:rPr>
              <a:t>建模评阅的规则</a:t>
            </a:r>
            <a:endParaRPr lang="zh-CN" altLang="en-US" sz="3200" b="1" dirty="0">
              <a:solidFill>
                <a:srgbClr val="FF0000"/>
              </a:solidFill>
              <a:latin typeface="Verdana" panose="020B0604030504040204" pitchFamily="34" charset="0"/>
              <a:ea typeface="新宋体" panose="02010609030101010101" pitchFamily="49" charset="-122"/>
            </a:endParaRPr>
          </a:p>
        </p:txBody>
      </p:sp>
      <p:sp>
        <p:nvSpPr>
          <p:cNvPr id="11271" name="Text Box 7"/>
          <p:cNvSpPr txBox="1"/>
          <p:nvPr/>
        </p:nvSpPr>
        <p:spPr>
          <a:xfrm>
            <a:off x="611188" y="1557338"/>
            <a:ext cx="8280400" cy="4789805"/>
          </a:xfrm>
          <a:prstGeom prst="rect">
            <a:avLst/>
          </a:prstGeom>
          <a:noFill/>
          <a:ln w="9525">
            <a:noFill/>
          </a:ln>
        </p:spPr>
        <p:txBody>
          <a:bodyPr>
            <a:spAutoFit/>
          </a:bodyPr>
          <a:p>
            <a:pPr eaLnBrk="1" hangingPunct="1">
              <a:lnSpc>
                <a:spcPts val="4000"/>
              </a:lnSpc>
              <a:spcBef>
                <a:spcPct val="50000"/>
              </a:spcBef>
            </a:pPr>
            <a:r>
              <a:rPr lang="zh-CN" altLang="en-US" sz="2400" b="1" dirty="0">
                <a:latin typeface="Verdana" panose="020B0604030504040204" pitchFamily="34" charset="0"/>
                <a:sym typeface="Symbol" panose="05050102010706020507" pitchFamily="18" charset="2"/>
              </a:rPr>
              <a:t>评阅的原则：</a:t>
            </a:r>
            <a:endParaRPr lang="zh-CN" altLang="en-US" sz="2400" b="1" dirty="0">
              <a:latin typeface="Verdana" panose="020B0604030504040204" pitchFamily="34" charset="0"/>
              <a:sym typeface="Symbol" panose="05050102010706020507" pitchFamily="18" charset="2"/>
            </a:endParaRPr>
          </a:p>
          <a:p>
            <a:pPr eaLnBrk="1" hangingPunct="1">
              <a:lnSpc>
                <a:spcPts val="4000"/>
              </a:lnSpc>
              <a:spcBef>
                <a:spcPct val="50000"/>
              </a:spcBef>
            </a:pPr>
            <a:r>
              <a:rPr lang="en-US" altLang="zh-CN" sz="2400" b="1" dirty="0">
                <a:latin typeface="Arial" panose="020B0604020202020204" pitchFamily="34" charset="0"/>
                <a:sym typeface="Symbol" panose="05050102010706020507" pitchFamily="18" charset="2"/>
              </a:rPr>
              <a:t>       </a:t>
            </a:r>
            <a:r>
              <a:rPr lang="zh-CN" altLang="en-US" sz="2400" b="1" dirty="0">
                <a:latin typeface="Arial" panose="020B0604020202020204" pitchFamily="34" charset="0"/>
                <a:sym typeface="Symbol" panose="05050102010706020507" pitchFamily="18" charset="2"/>
              </a:rPr>
              <a:t>►假设和模型的合理性</a:t>
            </a:r>
            <a:endParaRPr lang="zh-CN" altLang="en-US" sz="2400" b="1" dirty="0">
              <a:latin typeface="Arial" panose="020B0604020202020204" pitchFamily="34" charset="0"/>
              <a:sym typeface="Symbol" panose="05050102010706020507" pitchFamily="18" charset="2"/>
            </a:endParaRPr>
          </a:p>
          <a:p>
            <a:pPr eaLnBrk="1" hangingPunct="1">
              <a:lnSpc>
                <a:spcPts val="4000"/>
              </a:lnSpc>
              <a:spcBef>
                <a:spcPct val="50000"/>
              </a:spcBef>
            </a:pPr>
            <a:r>
              <a:rPr lang="en-US" altLang="zh-CN" sz="2400" b="1" dirty="0">
                <a:latin typeface="Arial" panose="020B0604020202020204" pitchFamily="34" charset="0"/>
                <a:sym typeface="Symbol" panose="05050102010706020507" pitchFamily="18" charset="2"/>
              </a:rPr>
              <a:t>       </a:t>
            </a:r>
            <a:r>
              <a:rPr lang="zh-CN" altLang="en-US" sz="2400" b="1" dirty="0">
                <a:latin typeface="Arial" panose="020B0604020202020204" pitchFamily="34" charset="0"/>
                <a:sym typeface="Symbol" panose="05050102010706020507" pitchFamily="18" charset="2"/>
              </a:rPr>
              <a:t>►建模的创造性</a:t>
            </a:r>
            <a:endParaRPr lang="zh-CN" altLang="en-US" sz="2400" b="1" dirty="0">
              <a:latin typeface="Arial" panose="020B0604020202020204" pitchFamily="34" charset="0"/>
              <a:sym typeface="Symbol" panose="05050102010706020507" pitchFamily="18" charset="2"/>
            </a:endParaRPr>
          </a:p>
          <a:p>
            <a:pPr eaLnBrk="1" hangingPunct="1">
              <a:lnSpc>
                <a:spcPts val="4000"/>
              </a:lnSpc>
              <a:spcBef>
                <a:spcPct val="50000"/>
              </a:spcBef>
            </a:pPr>
            <a:r>
              <a:rPr lang="en-US" altLang="zh-CN" sz="2400" b="1" dirty="0">
                <a:latin typeface="Arial" panose="020B0604020202020204" pitchFamily="34" charset="0"/>
                <a:sym typeface="Symbol" panose="05050102010706020507" pitchFamily="18" charset="2"/>
              </a:rPr>
              <a:t>       </a:t>
            </a:r>
            <a:r>
              <a:rPr lang="zh-CN" altLang="en-US" sz="2400" b="1" dirty="0">
                <a:latin typeface="Arial" panose="020B0604020202020204" pitchFamily="34" charset="0"/>
                <a:sym typeface="Symbol" panose="05050102010706020507" pitchFamily="18" charset="2"/>
              </a:rPr>
              <a:t>►结果的合理性</a:t>
            </a:r>
            <a:endParaRPr lang="zh-CN" altLang="en-US" sz="2400" b="1" dirty="0">
              <a:latin typeface="Arial" panose="020B0604020202020204" pitchFamily="34" charset="0"/>
              <a:sym typeface="Symbol" panose="05050102010706020507" pitchFamily="18" charset="2"/>
            </a:endParaRPr>
          </a:p>
          <a:p>
            <a:pPr eaLnBrk="1" hangingPunct="1">
              <a:lnSpc>
                <a:spcPts val="4000"/>
              </a:lnSpc>
              <a:spcBef>
                <a:spcPct val="50000"/>
              </a:spcBef>
            </a:pPr>
            <a:r>
              <a:rPr lang="en-US" altLang="zh-CN" sz="2400" b="1" dirty="0">
                <a:latin typeface="Arial" panose="020B0604020202020204" pitchFamily="34" charset="0"/>
                <a:sym typeface="Symbol" panose="05050102010706020507" pitchFamily="18" charset="2"/>
              </a:rPr>
              <a:t>       </a:t>
            </a:r>
            <a:r>
              <a:rPr lang="zh-CN" altLang="en-US" sz="2400" b="1" dirty="0">
                <a:latin typeface="Arial" panose="020B0604020202020204" pitchFamily="34" charset="0"/>
                <a:sym typeface="Symbol" panose="05050102010706020507" pitchFamily="18" charset="2"/>
              </a:rPr>
              <a:t>►表达的清晰程度</a:t>
            </a:r>
            <a:endParaRPr lang="en-US" altLang="zh-CN" sz="2400" b="1" dirty="0">
              <a:latin typeface="Verdana" panose="020B0604030504040204" pitchFamily="34" charset="0"/>
            </a:endParaRPr>
          </a:p>
          <a:p>
            <a:pPr eaLnBrk="1" hangingPunct="1">
              <a:lnSpc>
                <a:spcPts val="4000"/>
              </a:lnSpc>
              <a:spcBef>
                <a:spcPct val="50000"/>
              </a:spcBef>
            </a:pPr>
            <a:r>
              <a:rPr lang="zh-CN" altLang="en-US" sz="2400" b="1" dirty="0">
                <a:latin typeface="Verdana" panose="020B0604030504040204" pitchFamily="34" charset="0"/>
                <a:sym typeface="Symbol" panose="05050102010706020507" pitchFamily="18" charset="2"/>
              </a:rPr>
              <a:t></a:t>
            </a:r>
            <a:r>
              <a:rPr lang="zh-CN" altLang="en-US" sz="2400" b="1" dirty="0">
                <a:sym typeface="+mn-ea"/>
              </a:rPr>
              <a:t>每年会有权值变化，但基本差别不大</a:t>
            </a:r>
            <a:endParaRPr lang="en-US" altLang="zh-CN" sz="2400" b="1" dirty="0">
              <a:latin typeface="Verdana" panose="020B0604030504040204" pitchFamily="34" charset="0"/>
              <a:sym typeface="Symbol" panose="05050102010706020507" pitchFamily="18" charset="2"/>
            </a:endParaRPr>
          </a:p>
          <a:p>
            <a:pPr eaLnBrk="1" hangingPunct="1">
              <a:lnSpc>
                <a:spcPts val="4000"/>
              </a:lnSpc>
              <a:spcBef>
                <a:spcPct val="50000"/>
              </a:spcBef>
            </a:pPr>
            <a:r>
              <a:rPr lang="zh-CN" altLang="en-US" sz="2400" b="1" dirty="0">
                <a:latin typeface="Verdana" panose="020B0604030504040204" pitchFamily="34" charset="0"/>
                <a:sym typeface="Symbol" panose="05050102010706020507" pitchFamily="18" charset="2"/>
              </a:rPr>
              <a:t></a:t>
            </a:r>
            <a:r>
              <a:rPr lang="en-US" altLang="zh-CN" sz="2400" b="1" dirty="0">
                <a:latin typeface="Verdana" panose="020B0604030504040204" pitchFamily="34" charset="0"/>
                <a:sym typeface="Symbol" panose="05050102010706020507" pitchFamily="18" charset="2"/>
              </a:rPr>
              <a:t>2017</a:t>
            </a:r>
            <a:r>
              <a:rPr lang="zh-CN" altLang="en-US" sz="2400" b="1" dirty="0">
                <a:latin typeface="Verdana" panose="020B0604030504040204" pitchFamily="34" charset="0"/>
                <a:sym typeface="Symbol" panose="05050102010706020507" pitchFamily="18" charset="2"/>
              </a:rPr>
              <a:t>年</a:t>
            </a:r>
            <a:r>
              <a:rPr lang="zh-CN" altLang="en-US" sz="2400" b="1" dirty="0">
                <a:sym typeface="Symbol" panose="05050102010706020507" pitchFamily="18" charset="2"/>
              </a:rPr>
              <a:t>（某省）</a:t>
            </a:r>
            <a:r>
              <a:rPr lang="en-US" altLang="zh-CN" sz="2400" b="1" dirty="0">
                <a:latin typeface="Verdana" panose="020B0604030504040204" pitchFamily="34" charset="0"/>
                <a:sym typeface="Symbol" panose="05050102010706020507" pitchFamily="18" charset="2"/>
              </a:rPr>
              <a:t>B</a:t>
            </a:r>
            <a:r>
              <a:rPr lang="zh-CN" altLang="en-US" sz="2400" b="1" dirty="0">
                <a:latin typeface="Verdana" panose="020B0604030504040204" pitchFamily="34" charset="0"/>
                <a:sym typeface="Symbol" panose="05050102010706020507" pitchFamily="18" charset="2"/>
              </a:rPr>
              <a:t>题为例</a:t>
            </a:r>
            <a:endParaRPr lang="zh-CN" altLang="en-US" sz="2400" b="1" dirty="0">
              <a:latin typeface="Verdana" panose="020B0604030504040204" pitchFamily="34" charset="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strips(downRight)">
                                      <p:cBhvr>
                                        <p:cTn id="7" dur="500"/>
                                        <p:tgtEl>
                                          <p:spTgt spid="11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2450" name="Text Box 2"/>
          <p:cNvSpPr txBox="1"/>
          <p:nvPr/>
        </p:nvSpPr>
        <p:spPr>
          <a:xfrm>
            <a:off x="682625" y="1844675"/>
            <a:ext cx="5545138" cy="457200"/>
          </a:xfrm>
          <a:prstGeom prst="rect">
            <a:avLst/>
          </a:prstGeom>
          <a:noFill/>
          <a:ln w="9525">
            <a:noFill/>
          </a:ln>
        </p:spPr>
        <p:txBody>
          <a:bodyPr>
            <a:spAutoFit/>
          </a:bodyPr>
          <a:p>
            <a:pPr eaLnBrk="1" hangingPunct="1">
              <a:spcBef>
                <a:spcPct val="50000"/>
              </a:spcBef>
              <a:buFont typeface="Wingdings" panose="05000000000000000000" pitchFamily="2" charset="2"/>
              <a:buChar char="l"/>
            </a:pPr>
            <a:r>
              <a:rPr lang="en-US" altLang="zh-CN" sz="2400" b="1" dirty="0">
                <a:solidFill>
                  <a:srgbClr val="0000FF"/>
                </a:solidFill>
                <a:latin typeface="Verdana" panose="020B0604030504040204" pitchFamily="34" charset="0"/>
              </a:rPr>
              <a:t>  </a:t>
            </a:r>
            <a:r>
              <a:rPr lang="zh-CN" altLang="en-US" sz="2400" b="1" dirty="0">
                <a:solidFill>
                  <a:srgbClr val="0000FF"/>
                </a:solidFill>
                <a:latin typeface="Verdana" panose="020B0604030504040204" pitchFamily="34" charset="0"/>
              </a:rPr>
              <a:t>参考文献的目的与作用</a:t>
            </a:r>
            <a:endParaRPr lang="zh-CN" altLang="en-US" sz="2400" b="1" dirty="0">
              <a:solidFill>
                <a:srgbClr val="0000FF"/>
              </a:solidFill>
              <a:latin typeface="Verdana" panose="020B0604030504040204" pitchFamily="34" charset="0"/>
            </a:endParaRPr>
          </a:p>
        </p:txBody>
      </p:sp>
      <p:sp>
        <p:nvSpPr>
          <p:cNvPr id="87043" name="Text Box 3"/>
          <p:cNvSpPr txBox="1"/>
          <p:nvPr/>
        </p:nvSpPr>
        <p:spPr>
          <a:xfrm>
            <a:off x="755650" y="2730500"/>
            <a:ext cx="7777163" cy="2930525"/>
          </a:xfrm>
          <a:prstGeom prst="rect">
            <a:avLst/>
          </a:prstGeom>
          <a:noFill/>
          <a:ln w="9525">
            <a:noFill/>
          </a:ln>
        </p:spPr>
        <p:txBody>
          <a:bodyPr>
            <a:spAutoFit/>
          </a:bodyPr>
          <a:p>
            <a:pPr marL="274955" indent="-274955" eaLnBrk="1" hangingPunct="1">
              <a:lnSpc>
                <a:spcPct val="130000"/>
              </a:lnSpc>
              <a:spcBef>
                <a:spcPct val="50000"/>
              </a:spcBef>
              <a:buClr>
                <a:srgbClr val="FF0000"/>
              </a:buClr>
              <a:buFont typeface="Wingdings" panose="05000000000000000000" pitchFamily="2" charset="2"/>
              <a:buChar char="Ø"/>
            </a:pPr>
            <a:r>
              <a:rPr lang="zh-CN" altLang="en-US" sz="2000" b="1" dirty="0">
                <a:latin typeface="Verdana" panose="020B0604030504040204" pitchFamily="34" charset="0"/>
              </a:rPr>
              <a:t>参考文献可以反映论文作者的科学态度和论文具有真实、广泛的科学依据，也反映出该论文的起点和深度。</a:t>
            </a:r>
            <a:endParaRPr lang="zh-CN" altLang="en-US" sz="2000" b="1" dirty="0">
              <a:latin typeface="Verdana" panose="020B0604030504040204" pitchFamily="34" charset="0"/>
            </a:endParaRPr>
          </a:p>
          <a:p>
            <a:pPr marL="274955" indent="-274955" eaLnBrk="1" hangingPunct="1">
              <a:lnSpc>
                <a:spcPct val="130000"/>
              </a:lnSpc>
              <a:spcBef>
                <a:spcPct val="50000"/>
              </a:spcBef>
              <a:buClr>
                <a:srgbClr val="FF0000"/>
              </a:buClr>
              <a:buFont typeface="Wingdings" panose="05000000000000000000" pitchFamily="2" charset="2"/>
              <a:buChar char="Ø"/>
            </a:pPr>
            <a:r>
              <a:rPr lang="zh-CN" altLang="en-US" sz="2000" b="1" dirty="0">
                <a:latin typeface="Verdana" panose="020B0604030504040204" pitchFamily="34" charset="0"/>
              </a:rPr>
              <a:t>参考文献能方便地把论文作者的成果与前人的成果区别开来。</a:t>
            </a:r>
            <a:endParaRPr lang="zh-CN" altLang="en-US" sz="2000" b="1" dirty="0">
              <a:latin typeface="Verdana" panose="020B0604030504040204" pitchFamily="34" charset="0"/>
            </a:endParaRPr>
          </a:p>
          <a:p>
            <a:pPr marL="274955" indent="-274955" eaLnBrk="1" hangingPunct="1">
              <a:lnSpc>
                <a:spcPct val="130000"/>
              </a:lnSpc>
              <a:spcBef>
                <a:spcPct val="50000"/>
              </a:spcBef>
              <a:buClr>
                <a:srgbClr val="FF0000"/>
              </a:buClr>
              <a:buFont typeface="Wingdings" panose="05000000000000000000" pitchFamily="2" charset="2"/>
              <a:buChar char="Ø"/>
            </a:pPr>
            <a:r>
              <a:rPr lang="zh-CN" altLang="en-US" sz="2000" b="1" dirty="0">
                <a:latin typeface="Verdana" panose="020B0604030504040204" pitchFamily="34" charset="0"/>
              </a:rPr>
              <a:t>参考文献能起索引作用。读者通过著录的参考文献，可方便地检索和查找有关图书资料，以对该论文中的引文有更详尽的了解。</a:t>
            </a:r>
            <a:endParaRPr lang="zh-CN" altLang="en-US" sz="2000" b="1" dirty="0">
              <a:latin typeface="Verdana" panose="020B0604030504040204" pitchFamily="34" charset="0"/>
            </a:endParaRPr>
          </a:p>
          <a:p>
            <a:pPr marL="274955" indent="-274955" eaLnBrk="1" hangingPunct="1">
              <a:lnSpc>
                <a:spcPct val="130000"/>
              </a:lnSpc>
              <a:spcBef>
                <a:spcPct val="50000"/>
              </a:spcBef>
              <a:buClr>
                <a:srgbClr val="FF0000"/>
              </a:buClr>
              <a:buFont typeface="Wingdings" panose="05000000000000000000" pitchFamily="2" charset="2"/>
              <a:buChar char="Ø"/>
            </a:pPr>
            <a:r>
              <a:rPr lang="zh-CN" altLang="en-US" sz="2000" b="1" dirty="0">
                <a:latin typeface="Verdana" panose="020B0604030504040204" pitchFamily="34" charset="0"/>
              </a:rPr>
              <a:t>参考文献有利于节省论文篇幅。</a:t>
            </a:r>
            <a:endParaRPr lang="zh-CN" altLang="en-US" sz="20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87043">
                                            <p:txEl>
                                              <p:charRg st="0" end="48"/>
                                            </p:txEl>
                                          </p:spTgt>
                                        </p:tgtEl>
                                        <p:attrNameLst>
                                          <p:attrName>style.visibility</p:attrName>
                                        </p:attrNameLst>
                                      </p:cBhvr>
                                      <p:to>
                                        <p:strVal val="visible"/>
                                      </p:to>
                                    </p:set>
                                    <p:animEffect transition="in" filter="strips(downRight)">
                                      <p:cBhvr>
                                        <p:cTn id="7" dur="500"/>
                                        <p:tgtEl>
                                          <p:spTgt spid="87043">
                                            <p:txEl>
                                              <p:charRg st="0" end="48"/>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87043">
                                            <p:txEl>
                                              <p:charRg st="48" end="76"/>
                                            </p:txEl>
                                          </p:spTgt>
                                        </p:tgtEl>
                                        <p:attrNameLst>
                                          <p:attrName>style.visibility</p:attrName>
                                        </p:attrNameLst>
                                      </p:cBhvr>
                                      <p:to>
                                        <p:strVal val="visible"/>
                                      </p:to>
                                    </p:set>
                                    <p:animEffect transition="in" filter="strips(downRight)">
                                      <p:cBhvr>
                                        <p:cTn id="11" dur="500"/>
                                        <p:tgtEl>
                                          <p:spTgt spid="87043">
                                            <p:txEl>
                                              <p:charRg st="48" end="76"/>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87043">
                                            <p:txEl>
                                              <p:charRg st="76" end="133"/>
                                            </p:txEl>
                                          </p:spTgt>
                                        </p:tgtEl>
                                        <p:attrNameLst>
                                          <p:attrName>style.visibility</p:attrName>
                                        </p:attrNameLst>
                                      </p:cBhvr>
                                      <p:to>
                                        <p:strVal val="visible"/>
                                      </p:to>
                                    </p:set>
                                    <p:animEffect transition="in" filter="strips(downRight)">
                                      <p:cBhvr>
                                        <p:cTn id="15" dur="500"/>
                                        <p:tgtEl>
                                          <p:spTgt spid="87043">
                                            <p:txEl>
                                              <p:charRg st="76" end="133"/>
                                            </p:txEl>
                                          </p:spTgt>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87043">
                                            <p:txEl>
                                              <p:charRg st="133" end="148"/>
                                            </p:txEl>
                                          </p:spTgt>
                                        </p:tgtEl>
                                        <p:attrNameLst>
                                          <p:attrName>style.visibility</p:attrName>
                                        </p:attrNameLst>
                                      </p:cBhvr>
                                      <p:to>
                                        <p:strVal val="visible"/>
                                      </p:to>
                                    </p:set>
                                    <p:animEffect transition="in" filter="strips(downRight)">
                                      <p:cBhvr>
                                        <p:cTn id="19" dur="500"/>
                                        <p:tgtEl>
                                          <p:spTgt spid="87043">
                                            <p:txEl>
                                              <p:charRg st="133" end="14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3474" name="Text Box 2"/>
          <p:cNvSpPr txBox="1"/>
          <p:nvPr/>
        </p:nvSpPr>
        <p:spPr>
          <a:xfrm>
            <a:off x="755650" y="1989138"/>
            <a:ext cx="4248150" cy="457200"/>
          </a:xfrm>
          <a:prstGeom prst="rect">
            <a:avLst/>
          </a:prstGeom>
          <a:noFill/>
          <a:ln w="9525">
            <a:noFill/>
          </a:ln>
        </p:spPr>
        <p:txBody>
          <a:bodyPr>
            <a:spAutoFit/>
          </a:bodyPr>
          <a:p>
            <a:pPr eaLnBrk="1" hangingPunct="1">
              <a:spcBef>
                <a:spcPct val="50000"/>
              </a:spcBef>
              <a:buFont typeface="Wingdings" panose="05000000000000000000" pitchFamily="2" charset="2"/>
              <a:buChar char="l"/>
            </a:pPr>
            <a:r>
              <a:rPr lang="en-US" altLang="zh-CN" sz="2400" b="1" dirty="0">
                <a:solidFill>
                  <a:srgbClr val="0000FF"/>
                </a:solidFill>
                <a:latin typeface="Verdana" panose="020B0604030504040204" pitchFamily="34" charset="0"/>
              </a:rPr>
              <a:t> </a:t>
            </a:r>
            <a:r>
              <a:rPr lang="zh-CN" altLang="en-US" sz="2400" b="1" dirty="0">
                <a:solidFill>
                  <a:srgbClr val="0000FF"/>
                </a:solidFill>
                <a:latin typeface="Verdana" panose="020B0604030504040204" pitchFamily="34" charset="0"/>
              </a:rPr>
              <a:t>参考文献的格式 </a:t>
            </a:r>
            <a:endParaRPr lang="zh-CN" altLang="en-US" sz="2400" b="1" dirty="0">
              <a:solidFill>
                <a:srgbClr val="0000FF"/>
              </a:solidFill>
              <a:latin typeface="Verdana" panose="020B0604030504040204" pitchFamily="34" charset="0"/>
            </a:endParaRPr>
          </a:p>
        </p:txBody>
      </p:sp>
      <p:sp>
        <p:nvSpPr>
          <p:cNvPr id="233475" name="Text Box 3"/>
          <p:cNvSpPr txBox="1"/>
          <p:nvPr/>
        </p:nvSpPr>
        <p:spPr>
          <a:xfrm>
            <a:off x="1042988" y="2636838"/>
            <a:ext cx="7129462" cy="2122805"/>
          </a:xfrm>
          <a:prstGeom prst="rect">
            <a:avLst/>
          </a:prstGeom>
          <a:noFill/>
          <a:ln w="9525">
            <a:noFill/>
          </a:ln>
        </p:spPr>
        <p:txBody>
          <a:bodyPr>
            <a:spAutoFit/>
          </a:bodyPr>
          <a:p>
            <a:pPr eaLnBrk="1" hangingPunct="1">
              <a:lnSpc>
                <a:spcPct val="200000"/>
              </a:lnSpc>
              <a:spcBef>
                <a:spcPts val="0"/>
              </a:spcBef>
            </a:pPr>
            <a:r>
              <a:rPr lang="en-US" altLang="zh-CN" sz="2400" b="1" dirty="0">
                <a:latin typeface="Verdana" panose="020B0604030504040204" pitchFamily="34" charset="0"/>
              </a:rPr>
              <a:t>      </a:t>
            </a:r>
            <a:r>
              <a:rPr lang="zh-CN" altLang="en-US" sz="2400" b="1" dirty="0">
                <a:latin typeface="Verdana" panose="020B0604030504040204" pitchFamily="34" charset="0"/>
              </a:rPr>
              <a:t>不同期刊参考文献的格式不同，要根据具体要求来撰写参考文献。</a:t>
            </a:r>
            <a:endParaRPr lang="zh-CN" altLang="en-US" sz="2400" b="1" dirty="0">
              <a:latin typeface="Verdana" panose="020B0604030504040204" pitchFamily="34" charset="0"/>
            </a:endParaRPr>
          </a:p>
          <a:p>
            <a:pPr eaLnBrk="1" hangingPunct="1">
              <a:spcBef>
                <a:spcPct val="50000"/>
              </a:spcBef>
            </a:pPr>
            <a:r>
              <a:rPr lang="zh-CN" altLang="en-US" sz="2400" b="1" dirty="0">
                <a:latin typeface="Verdana" panose="020B0604030504040204" pitchFamily="34" charset="0"/>
              </a:rPr>
              <a:t>      </a:t>
            </a:r>
            <a:endParaRPr lang="zh-CN" altLang="en-US" sz="2400" b="1" dirty="0">
              <a:latin typeface="Verdana" panose="020B060403050404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Text Box 2"/>
          <p:cNvSpPr txBox="1"/>
          <p:nvPr/>
        </p:nvSpPr>
        <p:spPr>
          <a:xfrm>
            <a:off x="827405" y="522605"/>
            <a:ext cx="7633970" cy="583565"/>
          </a:xfrm>
          <a:prstGeom prst="rect">
            <a:avLst/>
          </a:prstGeom>
          <a:noFill/>
          <a:ln w="9525">
            <a:noFill/>
          </a:ln>
        </p:spPr>
        <p:txBody>
          <a:bodyPr wrap="square">
            <a:spAutoFit/>
          </a:bodyPr>
          <a:p>
            <a:pPr eaLnBrk="1" hangingPunct="1">
              <a:spcBef>
                <a:spcPct val="50000"/>
              </a:spcBef>
            </a:pPr>
            <a:r>
              <a:rPr lang="en-US" altLang="zh-CN" sz="3200" b="1" dirty="0">
                <a:solidFill>
                  <a:srgbClr val="FF0000"/>
                </a:solidFill>
                <a:latin typeface="Verdana" panose="020B0604030504040204" pitchFamily="34" charset="0"/>
              </a:rPr>
              <a:t>6. </a:t>
            </a:r>
            <a:r>
              <a:rPr lang="zh-CN" altLang="en-US" sz="3200" b="1" dirty="0">
                <a:solidFill>
                  <a:srgbClr val="FF0000"/>
                </a:solidFill>
                <a:latin typeface="Arial" panose="020B0604020202020204" pitchFamily="34" charset="0"/>
                <a:sym typeface="+mn-ea"/>
              </a:rPr>
              <a:t>附录</a:t>
            </a:r>
            <a:r>
              <a:rPr lang="zh-CN" altLang="en-US" sz="3200" b="1" dirty="0">
                <a:solidFill>
                  <a:srgbClr val="FF0000"/>
                </a:solidFill>
                <a:latin typeface="Arial" panose="020B0604020202020204" pitchFamily="34" charset="0"/>
              </a:rPr>
              <a:t> </a:t>
            </a:r>
            <a:endParaRPr lang="zh-CN" altLang="en-US" sz="2400" b="1" dirty="0">
              <a:latin typeface="Verdana" panose="020B0604030504040204" pitchFamily="34" charset="0"/>
            </a:endParaRPr>
          </a:p>
        </p:txBody>
      </p:sp>
      <p:sp>
        <p:nvSpPr>
          <p:cNvPr id="12" name="文本框 11"/>
          <p:cNvSpPr txBox="1"/>
          <p:nvPr/>
        </p:nvSpPr>
        <p:spPr>
          <a:xfrm>
            <a:off x="395605" y="1774190"/>
            <a:ext cx="8754110" cy="3969385"/>
          </a:xfrm>
          <a:prstGeom prst="rect">
            <a:avLst/>
          </a:prstGeom>
          <a:noFill/>
        </p:spPr>
        <p:txBody>
          <a:bodyPr wrap="square" rtlCol="0" anchor="t">
            <a:spAutoFit/>
          </a:bodyPr>
          <a:p>
            <a:pPr indent="609600" algn="just">
              <a:lnSpc>
                <a:spcPct val="150000"/>
              </a:lnSpc>
              <a:extLst>
                <a:ext uri="{35155182-B16C-46BC-9424-99874614C6A1}">
                  <wpsdc:indentchars xmlns:wpsdc="http://www.wps.cn/officeDocument/2017/drawingmlCustomData" val="200" checksum="4158780845"/>
                </a:ext>
              </a:extLst>
            </a:pPr>
            <a:r>
              <a:rPr sz="2400"/>
              <a:t>详细的结果,详细的数据表格,可在此列出</a:t>
            </a:r>
            <a:r>
              <a:rPr lang="zh-CN" sz="2400"/>
              <a:t>。</a:t>
            </a:r>
            <a:r>
              <a:rPr sz="2400"/>
              <a:t>但不要错,错的宁可不列。</a:t>
            </a:r>
            <a:endParaRPr sz="2400"/>
          </a:p>
          <a:p>
            <a:pPr indent="609600" algn="just">
              <a:lnSpc>
                <a:spcPct val="150000"/>
              </a:lnSpc>
              <a:extLst>
                <a:ext uri="{35155182-B16C-46BC-9424-99874614C6A1}">
                  <wpsdc:indentchars xmlns:wpsdc="http://www.wps.cn/officeDocument/2017/drawingmlCustomData" val="200" checksum="4158780845"/>
                </a:ext>
              </a:extLst>
            </a:pPr>
            <a:r>
              <a:rPr sz="2400"/>
              <a:t>主要结果数据,应在正文中列出,不怕重复。</a:t>
            </a:r>
            <a:endParaRPr sz="2400"/>
          </a:p>
          <a:p>
            <a:pPr algn="just">
              <a:lnSpc>
                <a:spcPct val="150000"/>
              </a:lnSpc>
            </a:pPr>
            <a:r>
              <a:rPr sz="2400" b="1">
                <a:solidFill>
                  <a:srgbClr val="0000FF"/>
                </a:solidFill>
              </a:rPr>
              <a:t>检查论文的主要三点,把三关:</a:t>
            </a:r>
            <a:endParaRPr sz="2400" b="1">
              <a:solidFill>
                <a:srgbClr val="0000FF"/>
              </a:solidFill>
            </a:endParaRPr>
          </a:p>
          <a:p>
            <a:pPr indent="609600" algn="just">
              <a:lnSpc>
                <a:spcPct val="150000"/>
              </a:lnSpc>
              <a:extLst>
                <a:ext uri="{35155182-B16C-46BC-9424-99874614C6A1}">
                  <wpsdc:indentchars xmlns:wpsdc="http://www.wps.cn/officeDocument/2017/drawingmlCustomData" val="200" checksum="4158780845"/>
                </a:ext>
              </a:extLst>
            </a:pPr>
            <a:r>
              <a:rPr sz="2400"/>
              <a:t>模型的正确性、合理性、创新性;</a:t>
            </a:r>
            <a:endParaRPr sz="2400"/>
          </a:p>
          <a:p>
            <a:pPr indent="609600" algn="just">
              <a:lnSpc>
                <a:spcPct val="150000"/>
              </a:lnSpc>
              <a:extLst>
                <a:ext uri="{35155182-B16C-46BC-9424-99874614C6A1}">
                  <wpsdc:indentchars xmlns:wpsdc="http://www.wps.cn/officeDocument/2017/drawingmlCustomData" val="200" checksum="4158780845"/>
                </a:ext>
              </a:extLst>
            </a:pPr>
            <a:r>
              <a:rPr sz="2400"/>
              <a:t>结果的正确性、合理性;</a:t>
            </a:r>
            <a:endParaRPr sz="2400"/>
          </a:p>
          <a:p>
            <a:pPr indent="609600" algn="just">
              <a:lnSpc>
                <a:spcPct val="150000"/>
              </a:lnSpc>
              <a:extLst>
                <a:ext uri="{35155182-B16C-46BC-9424-99874614C6A1}">
                  <wpsdc:indentchars xmlns:wpsdc="http://www.wps.cn/officeDocument/2017/drawingmlCustomData" val="200" checksum="4158780845"/>
                </a:ext>
              </a:extLst>
            </a:pPr>
            <a:r>
              <a:rPr sz="2400"/>
              <a:t>文字表述清晰、分析精辟、摘要精彩。</a:t>
            </a:r>
            <a:endParaRPr sz="24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3714" name="Text Box 2"/>
          <p:cNvSpPr txBox="1"/>
          <p:nvPr/>
        </p:nvSpPr>
        <p:spPr>
          <a:xfrm>
            <a:off x="611188" y="981393"/>
            <a:ext cx="3889375" cy="583565"/>
          </a:xfrm>
          <a:prstGeom prst="rect">
            <a:avLst/>
          </a:prstGeom>
          <a:noFill/>
          <a:ln w="9525">
            <a:noFill/>
          </a:ln>
        </p:spPr>
        <p:txBody>
          <a:bodyPr>
            <a:spAutoFit/>
          </a:bodyPr>
          <a:p>
            <a:pPr eaLnBrk="1" hangingPunct="1">
              <a:spcBef>
                <a:spcPct val="50000"/>
              </a:spcBef>
            </a:pPr>
            <a:r>
              <a:rPr lang="en-US" altLang="zh-CN" sz="2400" b="1" dirty="0">
                <a:latin typeface="Verdana" panose="020B0604030504040204" pitchFamily="34" charset="0"/>
              </a:rPr>
              <a:t> </a:t>
            </a:r>
            <a:r>
              <a:rPr lang="zh-CN" altLang="en-US" sz="3200" b="1" dirty="0">
                <a:solidFill>
                  <a:srgbClr val="0000FF"/>
                </a:solidFill>
                <a:latin typeface="Verdana" panose="020B0604030504040204" pitchFamily="34" charset="0"/>
              </a:rPr>
              <a:t>附录</a:t>
            </a:r>
            <a:endParaRPr lang="zh-CN" altLang="en-US" sz="3200" b="1" dirty="0">
              <a:solidFill>
                <a:srgbClr val="0000FF"/>
              </a:solidFill>
              <a:latin typeface="Verdana" panose="020B0604030504040204" pitchFamily="34" charset="0"/>
            </a:endParaRPr>
          </a:p>
        </p:txBody>
      </p:sp>
      <p:sp>
        <p:nvSpPr>
          <p:cNvPr id="84995" name="Text Box 3"/>
          <p:cNvSpPr txBox="1"/>
          <p:nvPr/>
        </p:nvSpPr>
        <p:spPr>
          <a:xfrm>
            <a:off x="755650" y="1916113"/>
            <a:ext cx="7561263" cy="4064000"/>
          </a:xfrm>
          <a:prstGeom prst="rect">
            <a:avLst/>
          </a:prstGeom>
          <a:noFill/>
          <a:ln w="9525">
            <a:noFill/>
          </a:ln>
        </p:spPr>
        <p:txBody>
          <a:bodyPr>
            <a:spAutoFit/>
          </a:bodyPr>
          <a:p>
            <a:pPr marL="274955" indent="-274955" eaLnBrk="1" hangingPunct="1">
              <a:lnSpc>
                <a:spcPct val="135000"/>
              </a:lnSpc>
              <a:spcBef>
                <a:spcPct val="80000"/>
              </a:spcBef>
              <a:buClr>
                <a:srgbClr val="FF0000"/>
              </a:buClr>
              <a:buFont typeface="Wingdings" panose="05000000000000000000" pitchFamily="2" charset="2"/>
              <a:buChar char="Ø"/>
            </a:pPr>
            <a:r>
              <a:rPr lang="zh-CN" altLang="en-US" sz="2200" b="1" dirty="0">
                <a:latin typeface="Verdana" panose="020B0604030504040204" pitchFamily="34" charset="0"/>
              </a:rPr>
              <a:t>附录是论文主体的补充项目，对于每一篇科技论文并不是必需的。</a:t>
            </a:r>
            <a:endParaRPr lang="zh-CN" altLang="en-US" sz="2200" b="1" dirty="0">
              <a:latin typeface="Verdana" panose="020B0604030504040204" pitchFamily="34" charset="0"/>
            </a:endParaRPr>
          </a:p>
          <a:p>
            <a:pPr marL="274955" indent="-274955" eaLnBrk="1" hangingPunct="1">
              <a:lnSpc>
                <a:spcPct val="135000"/>
              </a:lnSpc>
              <a:spcBef>
                <a:spcPct val="80000"/>
              </a:spcBef>
              <a:buClr>
                <a:srgbClr val="FF0000"/>
              </a:buClr>
              <a:buFont typeface="Wingdings" panose="05000000000000000000" pitchFamily="2" charset="2"/>
              <a:buChar char="Ø"/>
            </a:pPr>
            <a:r>
              <a:rPr lang="zh-CN" altLang="en-US" sz="2200" b="1" dirty="0">
                <a:latin typeface="Verdana" panose="020B0604030504040204" pitchFamily="34" charset="0"/>
              </a:rPr>
              <a:t>为了体现论文的完整性，但写入正文又可能有损于行文的条理性、逻辑性和精练性，这类材料可以写入附录。</a:t>
            </a:r>
            <a:endParaRPr lang="zh-CN" altLang="en-US" sz="2200" b="1" dirty="0">
              <a:latin typeface="Verdana" panose="020B0604030504040204" pitchFamily="34" charset="0"/>
            </a:endParaRPr>
          </a:p>
          <a:p>
            <a:pPr marL="274955" indent="-274955" eaLnBrk="1" hangingPunct="1">
              <a:lnSpc>
                <a:spcPct val="135000"/>
              </a:lnSpc>
              <a:spcBef>
                <a:spcPct val="80000"/>
              </a:spcBef>
              <a:buClr>
                <a:srgbClr val="FF0000"/>
              </a:buClr>
              <a:buFont typeface="Wingdings" panose="05000000000000000000" pitchFamily="2" charset="2"/>
              <a:buChar char="Ø"/>
            </a:pPr>
            <a:r>
              <a:rPr lang="zh-CN" altLang="en-US" sz="2200" b="1" dirty="0">
                <a:latin typeface="Verdana" panose="020B0604030504040204" pitchFamily="34" charset="0"/>
              </a:rPr>
              <a:t>附录置于参考文献表之后，依次用大写正体</a:t>
            </a:r>
            <a:r>
              <a:rPr lang="en-US" altLang="zh-CN" sz="2200" b="1" dirty="0">
                <a:latin typeface="Verdana" panose="020B0604030504040204" pitchFamily="34" charset="0"/>
              </a:rPr>
              <a:t>A</a:t>
            </a:r>
            <a:r>
              <a:rPr lang="zh-CN" altLang="en-US" sz="2200" b="1" dirty="0">
                <a:latin typeface="Verdana" panose="020B0604030504040204" pitchFamily="34" charset="0"/>
              </a:rPr>
              <a:t>，</a:t>
            </a:r>
            <a:r>
              <a:rPr lang="en-US" altLang="zh-CN" sz="2200" b="1" dirty="0">
                <a:latin typeface="Verdana" panose="020B0604030504040204" pitchFamily="34" charset="0"/>
              </a:rPr>
              <a:t>B</a:t>
            </a:r>
            <a:r>
              <a:rPr lang="zh-CN" altLang="en-US" sz="2200" b="1" dirty="0">
                <a:latin typeface="Verdana" panose="020B0604030504040204" pitchFamily="34" charset="0"/>
              </a:rPr>
              <a:t>，</a:t>
            </a:r>
            <a:r>
              <a:rPr lang="en-US" altLang="zh-CN" sz="2200" b="1" dirty="0">
                <a:latin typeface="Verdana" panose="020B0604030504040204" pitchFamily="34" charset="0"/>
              </a:rPr>
              <a:t>C…</a:t>
            </a:r>
            <a:r>
              <a:rPr lang="zh-CN" altLang="en-US" sz="2200" b="1" dirty="0">
                <a:latin typeface="Verdana" panose="020B0604030504040204" pitchFamily="34" charset="0"/>
              </a:rPr>
              <a:t>编号，如以“附录</a:t>
            </a:r>
            <a:r>
              <a:rPr lang="en-US" altLang="zh-CN" sz="2200" b="1" dirty="0">
                <a:latin typeface="Verdana" panose="020B0604030504040204" pitchFamily="34" charset="0"/>
              </a:rPr>
              <a:t>A”</a:t>
            </a:r>
            <a:r>
              <a:rPr lang="zh-CN" altLang="en-US" sz="2200" b="1" dirty="0">
                <a:latin typeface="Verdana" panose="020B0604030504040204" pitchFamily="34" charset="0"/>
              </a:rPr>
              <a:t>、“附录</a:t>
            </a:r>
            <a:r>
              <a:rPr lang="en-US" altLang="zh-CN" sz="2200" b="1" dirty="0">
                <a:latin typeface="Verdana" panose="020B0604030504040204" pitchFamily="34" charset="0"/>
              </a:rPr>
              <a:t>B”</a:t>
            </a:r>
            <a:r>
              <a:rPr lang="zh-CN" altLang="en-US" sz="2200" b="1" dirty="0">
                <a:latin typeface="Verdana" panose="020B0604030504040204" pitchFamily="34" charset="0"/>
              </a:rPr>
              <a:t>做标题前导词。</a:t>
            </a:r>
            <a:endParaRPr lang="zh-CN" altLang="en-US" sz="2200" b="1" dirty="0">
              <a:latin typeface="Verdana" panose="020B0604030504040204" pitchFamily="34" charset="0"/>
            </a:endParaRPr>
          </a:p>
          <a:p>
            <a:pPr marL="274955" indent="-274955" eaLnBrk="1" hangingPunct="1">
              <a:lnSpc>
                <a:spcPct val="135000"/>
              </a:lnSpc>
              <a:spcBef>
                <a:spcPct val="80000"/>
              </a:spcBef>
              <a:buClr>
                <a:srgbClr val="FF0000"/>
              </a:buClr>
              <a:buFont typeface="Wingdings" panose="05000000000000000000" pitchFamily="2" charset="2"/>
              <a:buChar char="Ø"/>
            </a:pPr>
            <a:r>
              <a:rPr lang="zh-CN" altLang="en-US" sz="2200" b="1" dirty="0">
                <a:latin typeface="Verdana" panose="020B0604030504040204" pitchFamily="34" charset="0"/>
              </a:rPr>
              <a:t>正文中要说明。如“</a:t>
            </a:r>
            <a:r>
              <a:rPr lang="en-US" altLang="zh-CN" sz="2200" b="1" dirty="0">
                <a:latin typeface="Verdana" panose="020B0604030504040204" pitchFamily="34" charset="0"/>
              </a:rPr>
              <a:t>XXX</a:t>
            </a:r>
            <a:r>
              <a:rPr lang="zh-CN" altLang="en-US" sz="2200" b="1" dirty="0">
                <a:latin typeface="Verdana" panose="020B0604030504040204" pitchFamily="34" charset="0"/>
              </a:rPr>
              <a:t>公式的推导见附录</a:t>
            </a:r>
            <a:r>
              <a:rPr lang="en-US" altLang="zh-CN" sz="2200" b="1" dirty="0">
                <a:latin typeface="Verdana" panose="020B0604030504040204" pitchFamily="34" charset="0"/>
              </a:rPr>
              <a:t>A”</a:t>
            </a:r>
            <a:r>
              <a:rPr lang="zh-CN" altLang="en-US" sz="2200" b="1" dirty="0">
                <a:latin typeface="Verdana" panose="020B0604030504040204" pitchFamily="34" charset="0"/>
              </a:rPr>
              <a:t>。</a:t>
            </a:r>
            <a:endParaRPr lang="zh-CN" altLang="en-US" sz="22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84995">
                                            <p:txEl>
                                              <p:charRg st="0" end="30"/>
                                            </p:txEl>
                                          </p:spTgt>
                                        </p:tgtEl>
                                        <p:attrNameLst>
                                          <p:attrName>style.visibility</p:attrName>
                                        </p:attrNameLst>
                                      </p:cBhvr>
                                      <p:to>
                                        <p:strVal val="visible"/>
                                      </p:to>
                                    </p:set>
                                    <p:animEffect transition="in" filter="strips(downRight)">
                                      <p:cBhvr>
                                        <p:cTn id="7" dur="500"/>
                                        <p:tgtEl>
                                          <p:spTgt spid="84995">
                                            <p:txEl>
                                              <p:charRg st="0" end="30"/>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84995">
                                            <p:txEl>
                                              <p:charRg st="30" end="79"/>
                                            </p:txEl>
                                          </p:spTgt>
                                        </p:tgtEl>
                                        <p:attrNameLst>
                                          <p:attrName>style.visibility</p:attrName>
                                        </p:attrNameLst>
                                      </p:cBhvr>
                                      <p:to>
                                        <p:strVal val="visible"/>
                                      </p:to>
                                    </p:set>
                                    <p:animEffect transition="in" filter="strips(downRight)">
                                      <p:cBhvr>
                                        <p:cTn id="11" dur="500"/>
                                        <p:tgtEl>
                                          <p:spTgt spid="84995">
                                            <p:txEl>
                                              <p:charRg st="30" end="79"/>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84995">
                                            <p:txEl>
                                              <p:charRg st="79" end="128"/>
                                            </p:txEl>
                                          </p:spTgt>
                                        </p:tgtEl>
                                        <p:attrNameLst>
                                          <p:attrName>style.visibility</p:attrName>
                                        </p:attrNameLst>
                                      </p:cBhvr>
                                      <p:to>
                                        <p:strVal val="visible"/>
                                      </p:to>
                                    </p:set>
                                    <p:animEffect transition="in" filter="strips(downRight)">
                                      <p:cBhvr>
                                        <p:cTn id="15" dur="500"/>
                                        <p:tgtEl>
                                          <p:spTgt spid="84995">
                                            <p:txEl>
                                              <p:charRg st="79" end="128"/>
                                            </p:txEl>
                                          </p:spTgt>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84995">
                                            <p:txEl>
                                              <p:charRg st="128" end="152"/>
                                            </p:txEl>
                                          </p:spTgt>
                                        </p:tgtEl>
                                        <p:attrNameLst>
                                          <p:attrName>style.visibility</p:attrName>
                                        </p:attrNameLst>
                                      </p:cBhvr>
                                      <p:to>
                                        <p:strVal val="visible"/>
                                      </p:to>
                                    </p:set>
                                    <p:animEffect transition="in" filter="strips(downRight)">
                                      <p:cBhvr>
                                        <p:cTn id="19" dur="500"/>
                                        <p:tgtEl>
                                          <p:spTgt spid="84995">
                                            <p:txEl>
                                              <p:charRg st="128" end="15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6786" name="Text Box 4"/>
          <p:cNvSpPr txBox="1"/>
          <p:nvPr/>
        </p:nvSpPr>
        <p:spPr>
          <a:xfrm>
            <a:off x="684213" y="1773238"/>
            <a:ext cx="5473700" cy="457200"/>
          </a:xfrm>
          <a:prstGeom prst="rect">
            <a:avLst/>
          </a:prstGeom>
          <a:noFill/>
          <a:ln w="9525">
            <a:noFill/>
          </a:ln>
        </p:spPr>
        <p:txBody>
          <a:bodyPr>
            <a:spAutoFit/>
          </a:bodyPr>
          <a:p>
            <a:pPr eaLnBrk="1" hangingPunct="1">
              <a:spcBef>
                <a:spcPct val="50000"/>
              </a:spcBef>
              <a:buFont typeface="Wingdings" panose="05000000000000000000" pitchFamily="2" charset="2"/>
              <a:buChar char="l"/>
            </a:pPr>
            <a:r>
              <a:rPr lang="en-US" altLang="zh-CN" sz="2400" b="1" dirty="0">
                <a:solidFill>
                  <a:srgbClr val="0000FF"/>
                </a:solidFill>
                <a:latin typeface="黑体" panose="02010609060101010101" pitchFamily="49" charset="-122"/>
                <a:ea typeface="黑体" panose="02010609060101010101" pitchFamily="49" charset="-122"/>
              </a:rPr>
              <a:t>  </a:t>
            </a:r>
            <a:r>
              <a:rPr lang="zh-CN" altLang="en-US" sz="2400" b="1" dirty="0">
                <a:solidFill>
                  <a:srgbClr val="0000FF"/>
                </a:solidFill>
                <a:latin typeface="黑体" panose="02010609060101010101" pitchFamily="49" charset="-122"/>
                <a:ea typeface="黑体" panose="02010609060101010101" pitchFamily="49" charset="-122"/>
              </a:rPr>
              <a:t>初稿注意事项 </a:t>
            </a:r>
            <a:endParaRPr lang="zh-CN" altLang="en-US" sz="2400" b="1" dirty="0">
              <a:solidFill>
                <a:srgbClr val="0000FF"/>
              </a:solidFill>
              <a:latin typeface="黑体" panose="02010609060101010101" pitchFamily="49" charset="-122"/>
              <a:ea typeface="黑体" panose="02010609060101010101" pitchFamily="49" charset="-122"/>
            </a:endParaRPr>
          </a:p>
        </p:txBody>
      </p:sp>
      <p:sp>
        <p:nvSpPr>
          <p:cNvPr id="89094" name="Text Box 6"/>
          <p:cNvSpPr txBox="1"/>
          <p:nvPr/>
        </p:nvSpPr>
        <p:spPr>
          <a:xfrm>
            <a:off x="828675" y="2492375"/>
            <a:ext cx="7704138" cy="3567113"/>
          </a:xfrm>
          <a:prstGeom prst="rect">
            <a:avLst/>
          </a:prstGeom>
          <a:noFill/>
          <a:ln w="9525">
            <a:noFill/>
          </a:ln>
        </p:spPr>
        <p:txBody>
          <a:bodyPr>
            <a:spAutoFit/>
          </a:bodyPr>
          <a:p>
            <a:pPr marL="274955" indent="-274955" eaLnBrk="1" hangingPunct="1">
              <a:lnSpc>
                <a:spcPct val="110000"/>
              </a:lnSpc>
              <a:spcBef>
                <a:spcPct val="30000"/>
              </a:spcBef>
              <a:buClr>
                <a:srgbClr val="FF0000"/>
              </a:buClr>
              <a:buFont typeface="Wingdings" panose="05000000000000000000" pitchFamily="2" charset="2"/>
              <a:buChar char="Ø"/>
            </a:pPr>
            <a:r>
              <a:rPr lang="zh-CN" altLang="en-US" sz="2000" b="1" dirty="0">
                <a:latin typeface="Verdana" panose="020B0604030504040204" pitchFamily="34" charset="0"/>
              </a:rPr>
              <a:t>要根据提纲写作，一气呵成</a:t>
            </a:r>
            <a:endParaRPr lang="zh-CN" altLang="en-US" sz="2000" b="1" dirty="0">
              <a:latin typeface="Verdana" panose="020B0604030504040204" pitchFamily="34" charset="0"/>
            </a:endParaRPr>
          </a:p>
          <a:p>
            <a:pPr marL="274955" indent="-274955" eaLnBrk="1" hangingPunct="1">
              <a:lnSpc>
                <a:spcPct val="110000"/>
              </a:lnSpc>
              <a:spcBef>
                <a:spcPct val="30000"/>
              </a:spcBef>
              <a:buClr>
                <a:srgbClr val="FF0000"/>
              </a:buClr>
              <a:buFont typeface="Wingdings" panose="05000000000000000000" pitchFamily="2" charset="2"/>
              <a:buChar char="Ø"/>
            </a:pPr>
            <a:r>
              <a:rPr lang="zh-CN" altLang="en-US" sz="2000" b="1" dirty="0">
                <a:latin typeface="Verdana" panose="020B0604030504040204" pitchFamily="34" charset="0"/>
              </a:rPr>
              <a:t>写初稿的目的是要把所有想写的话全都写出来，把内容的先后次序尽可能安排适当</a:t>
            </a:r>
            <a:endParaRPr lang="zh-CN" altLang="en-US" sz="2000" b="1" dirty="0">
              <a:latin typeface="Verdana" panose="020B0604030504040204" pitchFamily="34" charset="0"/>
            </a:endParaRPr>
          </a:p>
          <a:p>
            <a:pPr marL="274955" indent="-274955" eaLnBrk="1" hangingPunct="1">
              <a:lnSpc>
                <a:spcPct val="110000"/>
              </a:lnSpc>
              <a:spcBef>
                <a:spcPct val="30000"/>
              </a:spcBef>
              <a:buClr>
                <a:srgbClr val="FF0000"/>
              </a:buClr>
              <a:buFont typeface="Wingdings" panose="05000000000000000000" pitchFamily="2" charset="2"/>
              <a:buChar char="Ø"/>
            </a:pPr>
            <a:r>
              <a:rPr lang="zh-CN" altLang="en-US" sz="2000" b="1" dirty="0">
                <a:latin typeface="Verdana" panose="020B0604030504040204" pitchFamily="34" charset="0"/>
              </a:rPr>
              <a:t>在初稿中，凡是引用文献的地方，可简明地写出著者姓氏、刊物名称、年份、卷、期、页数，并用括号括起</a:t>
            </a:r>
            <a:endParaRPr lang="zh-CN" altLang="en-US" sz="2000" b="1" dirty="0">
              <a:latin typeface="Verdana" panose="020B0604030504040204" pitchFamily="34" charset="0"/>
            </a:endParaRPr>
          </a:p>
          <a:p>
            <a:pPr marL="274955" indent="-274955" eaLnBrk="1" hangingPunct="1">
              <a:lnSpc>
                <a:spcPct val="110000"/>
              </a:lnSpc>
              <a:spcBef>
                <a:spcPct val="30000"/>
              </a:spcBef>
              <a:buClr>
                <a:srgbClr val="FF0000"/>
              </a:buClr>
              <a:buFont typeface="Wingdings" panose="05000000000000000000" pitchFamily="2" charset="2"/>
              <a:buChar char="Ø"/>
            </a:pPr>
            <a:r>
              <a:rPr lang="zh-CN" altLang="en-US" sz="2000" b="1" dirty="0">
                <a:latin typeface="Verdana" panose="020B0604030504040204" pitchFamily="34" charset="0"/>
              </a:rPr>
              <a:t>初稿完成后才是修改文章的时候，即使原订的计划有不当之处，初稿最好不要改变过多</a:t>
            </a:r>
            <a:endParaRPr lang="zh-CN" altLang="en-US" sz="2000" b="1" dirty="0">
              <a:latin typeface="Verdana" panose="020B0604030504040204" pitchFamily="34" charset="0"/>
            </a:endParaRPr>
          </a:p>
          <a:p>
            <a:pPr marL="274955" indent="-274955" eaLnBrk="1" hangingPunct="1">
              <a:lnSpc>
                <a:spcPct val="110000"/>
              </a:lnSpc>
              <a:spcBef>
                <a:spcPct val="30000"/>
              </a:spcBef>
              <a:buClr>
                <a:srgbClr val="FF0000"/>
              </a:buClr>
              <a:buFont typeface="Wingdings" panose="05000000000000000000" pitchFamily="2" charset="2"/>
              <a:buChar char="Ø"/>
            </a:pPr>
            <a:r>
              <a:rPr lang="zh-CN" altLang="en-US" sz="2000" b="1" dirty="0">
                <a:latin typeface="Verdana" panose="020B0604030504040204" pitchFamily="34" charset="0"/>
              </a:rPr>
              <a:t>整个初稿写完，把全篇论文从头到反复看几遍，再订修改计划。</a:t>
            </a:r>
            <a:endParaRPr lang="zh-CN" altLang="en-US" sz="2000" b="1" dirty="0">
              <a:latin typeface="Verdana" panose="020B0604030504040204" pitchFamily="34" charset="0"/>
            </a:endParaRPr>
          </a:p>
          <a:p>
            <a:pPr marL="274955" indent="-274955" eaLnBrk="1" hangingPunct="1">
              <a:lnSpc>
                <a:spcPct val="110000"/>
              </a:lnSpc>
              <a:spcBef>
                <a:spcPct val="30000"/>
              </a:spcBef>
              <a:buClr>
                <a:srgbClr val="FF0000"/>
              </a:buClr>
              <a:buFont typeface="Wingdings" panose="05000000000000000000" pitchFamily="2" charset="2"/>
              <a:buChar char="Ø"/>
            </a:pPr>
            <a:r>
              <a:rPr lang="zh-CN" altLang="en-US" sz="2000" b="1" dirty="0">
                <a:latin typeface="Verdana" panose="020B0604030504040204" pitchFamily="34" charset="0"/>
              </a:rPr>
              <a:t>写初稿不要追求完美</a:t>
            </a:r>
            <a:endParaRPr lang="zh-CN" altLang="en-US" sz="20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89094">
                                            <p:txEl>
                                              <p:charRg st="0" end="13"/>
                                            </p:txEl>
                                          </p:spTgt>
                                        </p:tgtEl>
                                        <p:attrNameLst>
                                          <p:attrName>style.visibility</p:attrName>
                                        </p:attrNameLst>
                                      </p:cBhvr>
                                      <p:to>
                                        <p:strVal val="visible"/>
                                      </p:to>
                                    </p:set>
                                    <p:animEffect transition="in" filter="strips(downRight)">
                                      <p:cBhvr>
                                        <p:cTn id="7" dur="500"/>
                                        <p:tgtEl>
                                          <p:spTgt spid="89094">
                                            <p:txEl>
                                              <p:charRg st="0" end="13"/>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89094">
                                            <p:txEl>
                                              <p:charRg st="13" end="50"/>
                                            </p:txEl>
                                          </p:spTgt>
                                        </p:tgtEl>
                                        <p:attrNameLst>
                                          <p:attrName>style.visibility</p:attrName>
                                        </p:attrNameLst>
                                      </p:cBhvr>
                                      <p:to>
                                        <p:strVal val="visible"/>
                                      </p:to>
                                    </p:set>
                                    <p:animEffect transition="in" filter="strips(downRight)">
                                      <p:cBhvr>
                                        <p:cTn id="11" dur="500"/>
                                        <p:tgtEl>
                                          <p:spTgt spid="89094">
                                            <p:txEl>
                                              <p:charRg st="13" end="50"/>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89094">
                                            <p:txEl>
                                              <p:charRg st="50" end="98"/>
                                            </p:txEl>
                                          </p:spTgt>
                                        </p:tgtEl>
                                        <p:attrNameLst>
                                          <p:attrName>style.visibility</p:attrName>
                                        </p:attrNameLst>
                                      </p:cBhvr>
                                      <p:to>
                                        <p:strVal val="visible"/>
                                      </p:to>
                                    </p:set>
                                    <p:animEffect transition="in" filter="strips(downRight)">
                                      <p:cBhvr>
                                        <p:cTn id="15" dur="500"/>
                                        <p:tgtEl>
                                          <p:spTgt spid="89094">
                                            <p:txEl>
                                              <p:charRg st="50" end="98"/>
                                            </p:txEl>
                                          </p:spTgt>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89094">
                                            <p:txEl>
                                              <p:charRg st="98" end="137"/>
                                            </p:txEl>
                                          </p:spTgt>
                                        </p:tgtEl>
                                        <p:attrNameLst>
                                          <p:attrName>style.visibility</p:attrName>
                                        </p:attrNameLst>
                                      </p:cBhvr>
                                      <p:to>
                                        <p:strVal val="visible"/>
                                      </p:to>
                                    </p:set>
                                    <p:animEffect transition="in" filter="strips(downRight)">
                                      <p:cBhvr>
                                        <p:cTn id="19" dur="500"/>
                                        <p:tgtEl>
                                          <p:spTgt spid="89094">
                                            <p:txEl>
                                              <p:charRg st="98" end="137"/>
                                            </p:txEl>
                                          </p:spTgt>
                                        </p:tgtEl>
                                      </p:cBhvr>
                                    </p:animEffect>
                                  </p:childTnLst>
                                </p:cTn>
                              </p:par>
                            </p:childTnLst>
                          </p:cTn>
                        </p:par>
                        <p:par>
                          <p:cTn id="20" fill="hold">
                            <p:stCondLst>
                              <p:cond delay="2000"/>
                            </p:stCondLst>
                            <p:childTnLst>
                              <p:par>
                                <p:cTn id="21" presetID="18" presetClass="entr" presetSubtype="6" fill="hold" nodeType="afterEffect">
                                  <p:stCondLst>
                                    <p:cond delay="0"/>
                                  </p:stCondLst>
                                  <p:childTnLst>
                                    <p:set>
                                      <p:cBhvr>
                                        <p:cTn id="22" dur="1" fill="hold">
                                          <p:stCondLst>
                                            <p:cond delay="0"/>
                                          </p:stCondLst>
                                        </p:cTn>
                                        <p:tgtEl>
                                          <p:spTgt spid="89094">
                                            <p:txEl>
                                              <p:charRg st="137" end="166"/>
                                            </p:txEl>
                                          </p:spTgt>
                                        </p:tgtEl>
                                        <p:attrNameLst>
                                          <p:attrName>style.visibility</p:attrName>
                                        </p:attrNameLst>
                                      </p:cBhvr>
                                      <p:to>
                                        <p:strVal val="visible"/>
                                      </p:to>
                                    </p:set>
                                    <p:animEffect transition="in" filter="strips(downRight)">
                                      <p:cBhvr>
                                        <p:cTn id="23" dur="500"/>
                                        <p:tgtEl>
                                          <p:spTgt spid="89094">
                                            <p:txEl>
                                              <p:charRg st="137" end="166"/>
                                            </p:txEl>
                                          </p:spTgt>
                                        </p:tgtEl>
                                      </p:cBhvr>
                                    </p:animEffect>
                                  </p:childTnLst>
                                </p:cTn>
                              </p:par>
                            </p:childTnLst>
                          </p:cTn>
                        </p:par>
                        <p:par>
                          <p:cTn id="24" fill="hold">
                            <p:stCondLst>
                              <p:cond delay="2500"/>
                            </p:stCondLst>
                            <p:childTnLst>
                              <p:par>
                                <p:cTn id="25" presetID="18" presetClass="entr" presetSubtype="6" fill="hold" nodeType="afterEffect">
                                  <p:stCondLst>
                                    <p:cond delay="0"/>
                                  </p:stCondLst>
                                  <p:childTnLst>
                                    <p:set>
                                      <p:cBhvr>
                                        <p:cTn id="26" dur="1" fill="hold">
                                          <p:stCondLst>
                                            <p:cond delay="0"/>
                                          </p:stCondLst>
                                        </p:cTn>
                                        <p:tgtEl>
                                          <p:spTgt spid="89094">
                                            <p:txEl>
                                              <p:charRg st="166" end="176"/>
                                            </p:txEl>
                                          </p:spTgt>
                                        </p:tgtEl>
                                        <p:attrNameLst>
                                          <p:attrName>style.visibility</p:attrName>
                                        </p:attrNameLst>
                                      </p:cBhvr>
                                      <p:to>
                                        <p:strVal val="visible"/>
                                      </p:to>
                                    </p:set>
                                    <p:animEffect transition="in" filter="strips(downRight)">
                                      <p:cBhvr>
                                        <p:cTn id="27" dur="500"/>
                                        <p:tgtEl>
                                          <p:spTgt spid="89094">
                                            <p:txEl>
                                              <p:charRg st="166" end="17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7810" name="Text Box 2"/>
          <p:cNvSpPr txBox="1"/>
          <p:nvPr/>
        </p:nvSpPr>
        <p:spPr>
          <a:xfrm>
            <a:off x="682625" y="1844675"/>
            <a:ext cx="4968875" cy="457200"/>
          </a:xfrm>
          <a:prstGeom prst="rect">
            <a:avLst/>
          </a:prstGeom>
          <a:noFill/>
          <a:ln w="9525">
            <a:noFill/>
          </a:ln>
        </p:spPr>
        <p:txBody>
          <a:bodyPr>
            <a:spAutoFit/>
          </a:bodyPr>
          <a:p>
            <a:pPr eaLnBrk="1" hangingPunct="1">
              <a:spcBef>
                <a:spcPct val="50000"/>
              </a:spcBef>
              <a:buFont typeface="Wingdings" panose="05000000000000000000" pitchFamily="2" charset="2"/>
              <a:buChar char="l"/>
            </a:pPr>
            <a:r>
              <a:rPr lang="en-US" altLang="zh-CN" sz="2400" b="1" dirty="0">
                <a:solidFill>
                  <a:srgbClr val="0000FF"/>
                </a:solidFill>
                <a:latin typeface="黑体" panose="02010609060101010101" pitchFamily="49" charset="-122"/>
                <a:ea typeface="黑体" panose="02010609060101010101" pitchFamily="49" charset="-122"/>
              </a:rPr>
              <a:t> </a:t>
            </a:r>
            <a:r>
              <a:rPr lang="zh-CN" altLang="en-US" sz="2400" b="1" dirty="0">
                <a:solidFill>
                  <a:srgbClr val="0000FF"/>
                </a:solidFill>
                <a:latin typeface="黑体" panose="02010609060101010101" pitchFamily="49" charset="-122"/>
                <a:ea typeface="黑体" panose="02010609060101010101" pitchFamily="49" charset="-122"/>
              </a:rPr>
              <a:t>论文的检查和修改 </a:t>
            </a:r>
            <a:endParaRPr lang="zh-CN" altLang="en-US" sz="2400" b="1" dirty="0">
              <a:solidFill>
                <a:srgbClr val="0000FF"/>
              </a:solidFill>
              <a:latin typeface="黑体" panose="02010609060101010101" pitchFamily="49" charset="-122"/>
              <a:ea typeface="黑体" panose="02010609060101010101" pitchFamily="49" charset="-122"/>
            </a:endParaRPr>
          </a:p>
        </p:txBody>
      </p:sp>
      <p:sp>
        <p:nvSpPr>
          <p:cNvPr id="96259" name="Text Box 3"/>
          <p:cNvSpPr txBox="1"/>
          <p:nvPr/>
        </p:nvSpPr>
        <p:spPr>
          <a:xfrm>
            <a:off x="827088" y="2565400"/>
            <a:ext cx="7704137" cy="2071688"/>
          </a:xfrm>
          <a:prstGeom prst="rect">
            <a:avLst/>
          </a:prstGeom>
          <a:noFill/>
          <a:ln w="9525">
            <a:noFill/>
          </a:ln>
        </p:spPr>
        <p:txBody>
          <a:bodyPr>
            <a:spAutoFit/>
          </a:bodyPr>
          <a:p>
            <a:pPr marL="274955" indent="-274955" eaLnBrk="1" hangingPunct="1">
              <a:lnSpc>
                <a:spcPct val="110000"/>
              </a:lnSpc>
              <a:spcBef>
                <a:spcPct val="50000"/>
              </a:spcBef>
              <a:buClr>
                <a:srgbClr val="FF0000"/>
              </a:buClr>
              <a:buFont typeface="Wingdings" panose="05000000000000000000" pitchFamily="2" charset="2"/>
              <a:buChar char="Ø"/>
            </a:pPr>
            <a:r>
              <a:rPr lang="zh-CN" altLang="en-US" sz="2000" b="1" u="sng" dirty="0">
                <a:latin typeface="Verdana" panose="020B0604030504040204" pitchFamily="34" charset="0"/>
              </a:rPr>
              <a:t>通读法</a:t>
            </a:r>
            <a:r>
              <a:rPr lang="zh-CN" altLang="en-US" sz="2000" b="1" dirty="0">
                <a:latin typeface="Verdana" panose="020B0604030504040204" pitchFamily="34" charset="0"/>
              </a:rPr>
              <a:t>：初稿完成后，通读几遍，一边读，一边思考，把文句不通、表达不完整、解释不详尽的地方修改过来</a:t>
            </a:r>
            <a:endParaRPr lang="zh-CN" altLang="en-US" sz="2000" b="1" dirty="0">
              <a:latin typeface="Verdana" panose="020B0604030504040204" pitchFamily="34" charset="0"/>
            </a:endParaRPr>
          </a:p>
          <a:p>
            <a:pPr marL="274955" indent="-274955" eaLnBrk="1" hangingPunct="1">
              <a:lnSpc>
                <a:spcPct val="110000"/>
              </a:lnSpc>
              <a:spcBef>
                <a:spcPct val="50000"/>
              </a:spcBef>
              <a:buClr>
                <a:srgbClr val="FF0000"/>
              </a:buClr>
              <a:buFont typeface="Wingdings" panose="05000000000000000000" pitchFamily="2" charset="2"/>
              <a:buChar char="Ø"/>
            </a:pPr>
            <a:r>
              <a:rPr lang="zh-CN" altLang="en-US" sz="2000" b="1" u="sng" dirty="0">
                <a:latin typeface="Verdana" panose="020B0604030504040204" pitchFamily="34" charset="0"/>
              </a:rPr>
              <a:t>搁置法</a:t>
            </a:r>
            <a:r>
              <a:rPr lang="zh-CN" altLang="en-US" sz="2000" b="1" dirty="0">
                <a:latin typeface="Verdana" panose="020B0604030504040204" pitchFamily="34" charset="0"/>
              </a:rPr>
              <a:t>：将初稿放置一段时间，等到头脑清醒，思路清晰后，再拿出来修改</a:t>
            </a:r>
            <a:endParaRPr lang="zh-CN" altLang="en-US" sz="2000" b="1" dirty="0">
              <a:latin typeface="Verdana" panose="020B0604030504040204" pitchFamily="34" charset="0"/>
            </a:endParaRPr>
          </a:p>
          <a:p>
            <a:pPr marL="274955" indent="-274955" eaLnBrk="1" hangingPunct="1">
              <a:lnSpc>
                <a:spcPct val="110000"/>
              </a:lnSpc>
              <a:spcBef>
                <a:spcPct val="50000"/>
              </a:spcBef>
              <a:buClr>
                <a:srgbClr val="FF0000"/>
              </a:buClr>
              <a:buFont typeface="Wingdings" panose="05000000000000000000" pitchFamily="2" charset="2"/>
              <a:buChar char="Ø"/>
            </a:pPr>
            <a:r>
              <a:rPr lang="zh-CN" altLang="en-US" sz="2000" b="1" u="sng" dirty="0">
                <a:latin typeface="Verdana" panose="020B0604030504040204" pitchFamily="34" charset="0"/>
              </a:rPr>
              <a:t>请教法</a:t>
            </a:r>
            <a:r>
              <a:rPr lang="zh-CN" altLang="en-US" sz="2000" b="1" dirty="0">
                <a:latin typeface="Verdana" panose="020B0604030504040204" pitchFamily="34" charset="0"/>
              </a:rPr>
              <a:t>：“旁观者清，当局者迷”</a:t>
            </a:r>
            <a:r>
              <a:rPr lang="en-US" altLang="zh-CN" sz="2000" b="1" dirty="0">
                <a:latin typeface="Verdana" panose="020B0604030504040204" pitchFamily="34" charset="0"/>
              </a:rPr>
              <a:t>. </a:t>
            </a:r>
            <a:r>
              <a:rPr lang="zh-CN" altLang="en-US" sz="2000" b="1" dirty="0">
                <a:latin typeface="Verdana" panose="020B0604030504040204" pitchFamily="34" charset="0"/>
              </a:rPr>
              <a:t>虚心请教，征求他人意见</a:t>
            </a:r>
            <a:endParaRPr lang="zh-CN" altLang="en-US" sz="2000" b="1" dirty="0">
              <a:latin typeface="Verdana" panose="020B0604030504040204" pitchFamily="34" charset="0"/>
            </a:endParaRPr>
          </a:p>
        </p:txBody>
      </p:sp>
      <p:grpSp>
        <p:nvGrpSpPr>
          <p:cNvPr id="2" name="Group 15"/>
          <p:cNvGrpSpPr/>
          <p:nvPr/>
        </p:nvGrpSpPr>
        <p:grpSpPr>
          <a:xfrm>
            <a:off x="1116013" y="4868863"/>
            <a:ext cx="7416800" cy="1079500"/>
            <a:chOff x="567" y="3158"/>
            <a:chExt cx="4672" cy="680"/>
          </a:xfrm>
        </p:grpSpPr>
        <p:sp>
          <p:nvSpPr>
            <p:cNvPr id="247813" name="Text Box 4"/>
            <p:cNvSpPr txBox="1"/>
            <p:nvPr/>
          </p:nvSpPr>
          <p:spPr>
            <a:xfrm>
              <a:off x="567" y="3249"/>
              <a:ext cx="590" cy="544"/>
            </a:xfrm>
            <a:prstGeom prst="rect">
              <a:avLst/>
            </a:prstGeom>
            <a:noFill/>
            <a:ln w="9525" cap="flat" cmpd="sng">
              <a:solidFill>
                <a:schemeClr val="tx1"/>
              </a:solidFill>
              <a:prstDash val="solid"/>
              <a:miter/>
              <a:headEnd type="none" w="med" len="med"/>
              <a:tailEnd type="none" w="med" len="med"/>
            </a:ln>
          </p:spPr>
          <p:txBody>
            <a:bodyPr>
              <a:spAutoFit/>
            </a:bodyPr>
            <a:p>
              <a:pPr algn="ctr" eaLnBrk="1" hangingPunct="1">
                <a:spcBef>
                  <a:spcPct val="50000"/>
                </a:spcBef>
              </a:pPr>
              <a:r>
                <a:rPr lang="zh-CN" altLang="en-US" sz="2000" b="1" dirty="0">
                  <a:latin typeface="Verdana" panose="020B0604030504040204" pitchFamily="34" charset="0"/>
                </a:rPr>
                <a:t>自己</a:t>
              </a:r>
              <a:endParaRPr lang="zh-CN" altLang="en-US" sz="2000" b="1" dirty="0">
                <a:latin typeface="Verdana" panose="020B0604030504040204" pitchFamily="34" charset="0"/>
              </a:endParaRPr>
            </a:p>
            <a:p>
              <a:pPr algn="ctr" eaLnBrk="1" hangingPunct="1">
                <a:spcBef>
                  <a:spcPct val="50000"/>
                </a:spcBef>
              </a:pPr>
              <a:r>
                <a:rPr lang="zh-CN" altLang="en-US" sz="2000" b="1" dirty="0">
                  <a:latin typeface="Verdana" panose="020B0604030504040204" pitchFamily="34" charset="0"/>
                </a:rPr>
                <a:t>修改</a:t>
              </a:r>
              <a:endParaRPr lang="zh-CN" altLang="en-US" sz="2000" b="1" dirty="0">
                <a:latin typeface="Verdana" panose="020B0604030504040204" pitchFamily="34" charset="0"/>
              </a:endParaRPr>
            </a:p>
          </p:txBody>
        </p:sp>
        <p:sp>
          <p:nvSpPr>
            <p:cNvPr id="247814" name="Text Box 5"/>
            <p:cNvSpPr txBox="1"/>
            <p:nvPr/>
          </p:nvSpPr>
          <p:spPr>
            <a:xfrm>
              <a:off x="2018" y="3158"/>
              <a:ext cx="1089" cy="256"/>
            </a:xfrm>
            <a:prstGeom prst="rect">
              <a:avLst/>
            </a:prstGeom>
            <a:noFill/>
            <a:ln w="9525" cap="flat" cmpd="sng">
              <a:solidFill>
                <a:schemeClr val="tx1"/>
              </a:solidFill>
              <a:prstDash val="solid"/>
              <a:miter/>
              <a:headEnd type="none" w="med" len="med"/>
              <a:tailEnd type="none" w="med" len="med"/>
            </a:ln>
          </p:spPr>
          <p:txBody>
            <a:bodyPr>
              <a:spAutoFit/>
            </a:bodyPr>
            <a:p>
              <a:pPr algn="ctr" eaLnBrk="1" hangingPunct="1">
                <a:spcBef>
                  <a:spcPct val="50000"/>
                </a:spcBef>
              </a:pPr>
              <a:r>
                <a:rPr lang="zh-CN" altLang="en-US" sz="2000" b="1" dirty="0">
                  <a:latin typeface="Verdana" panose="020B0604030504040204" pitchFamily="34" charset="0"/>
                </a:rPr>
                <a:t>专家</a:t>
              </a:r>
              <a:endParaRPr lang="zh-CN" altLang="en-US" sz="2000" b="1" dirty="0">
                <a:latin typeface="Verdana" panose="020B0604030504040204" pitchFamily="34" charset="0"/>
              </a:endParaRPr>
            </a:p>
          </p:txBody>
        </p:sp>
        <p:sp>
          <p:nvSpPr>
            <p:cNvPr id="247815" name="Line 6"/>
            <p:cNvSpPr/>
            <p:nvPr/>
          </p:nvSpPr>
          <p:spPr>
            <a:xfrm>
              <a:off x="1202" y="3521"/>
              <a:ext cx="725" cy="0"/>
            </a:xfrm>
            <a:prstGeom prst="line">
              <a:avLst/>
            </a:prstGeom>
            <a:ln w="76200" cap="flat" cmpd="sng">
              <a:solidFill>
                <a:srgbClr val="FF0000"/>
              </a:solidFill>
              <a:prstDash val="solid"/>
              <a:headEnd type="none" w="med" len="med"/>
              <a:tailEnd type="triangle" w="med" len="med"/>
            </a:ln>
          </p:spPr>
        </p:sp>
        <p:sp>
          <p:nvSpPr>
            <p:cNvPr id="247816" name="Text Box 7"/>
            <p:cNvSpPr txBox="1"/>
            <p:nvPr/>
          </p:nvSpPr>
          <p:spPr>
            <a:xfrm>
              <a:off x="1111" y="3225"/>
              <a:ext cx="829" cy="558"/>
            </a:xfrm>
            <a:prstGeom prst="rect">
              <a:avLst/>
            </a:prstGeom>
            <a:noFill/>
            <a:ln w="9525">
              <a:noFill/>
            </a:ln>
          </p:spPr>
          <p:txBody>
            <a:bodyPr>
              <a:spAutoFit/>
            </a:bodyPr>
            <a:p>
              <a:pPr algn="ctr" eaLnBrk="1" hangingPunct="1">
                <a:lnSpc>
                  <a:spcPct val="130000"/>
                </a:lnSpc>
              </a:pPr>
              <a:r>
                <a:rPr lang="zh-CN" altLang="en-US" sz="2000" b="1" dirty="0">
                  <a:solidFill>
                    <a:srgbClr val="0000FF"/>
                  </a:solidFill>
                  <a:latin typeface="Verdana" panose="020B0604030504040204" pitchFamily="34" charset="0"/>
                </a:rPr>
                <a:t>别人</a:t>
              </a:r>
              <a:endParaRPr lang="zh-CN" altLang="en-US" sz="2000" b="1" dirty="0">
                <a:solidFill>
                  <a:srgbClr val="0000FF"/>
                </a:solidFill>
                <a:latin typeface="Verdana" panose="020B0604030504040204" pitchFamily="34" charset="0"/>
              </a:endParaRPr>
            </a:p>
            <a:p>
              <a:pPr algn="ctr" eaLnBrk="1" hangingPunct="1">
                <a:lnSpc>
                  <a:spcPct val="130000"/>
                </a:lnSpc>
              </a:pPr>
              <a:r>
                <a:rPr lang="zh-CN" altLang="en-US" sz="2000" b="1" dirty="0">
                  <a:solidFill>
                    <a:srgbClr val="0000FF"/>
                  </a:solidFill>
                  <a:latin typeface="Verdana" panose="020B0604030504040204" pitchFamily="34" charset="0"/>
                </a:rPr>
                <a:t>修改</a:t>
              </a:r>
              <a:endParaRPr lang="zh-CN" altLang="en-US" sz="2000" b="1" dirty="0">
                <a:solidFill>
                  <a:srgbClr val="0000FF"/>
                </a:solidFill>
                <a:latin typeface="Verdana" panose="020B0604030504040204" pitchFamily="34" charset="0"/>
              </a:endParaRPr>
            </a:p>
          </p:txBody>
        </p:sp>
        <p:sp>
          <p:nvSpPr>
            <p:cNvPr id="247817" name="Text Box 8"/>
            <p:cNvSpPr txBox="1"/>
            <p:nvPr/>
          </p:nvSpPr>
          <p:spPr>
            <a:xfrm>
              <a:off x="2018" y="3582"/>
              <a:ext cx="1089" cy="256"/>
            </a:xfrm>
            <a:prstGeom prst="rect">
              <a:avLst/>
            </a:prstGeom>
            <a:noFill/>
            <a:ln w="9525" cap="flat" cmpd="sng">
              <a:solidFill>
                <a:schemeClr val="tx1"/>
              </a:solidFill>
              <a:prstDash val="solid"/>
              <a:miter/>
              <a:headEnd type="none" w="med" len="med"/>
              <a:tailEnd type="none" w="med" len="med"/>
            </a:ln>
          </p:spPr>
          <p:txBody>
            <a:bodyPr>
              <a:spAutoFit/>
            </a:bodyPr>
            <a:p>
              <a:pPr algn="ctr" eaLnBrk="1" hangingPunct="1">
                <a:spcBef>
                  <a:spcPct val="50000"/>
                </a:spcBef>
              </a:pPr>
              <a:r>
                <a:rPr lang="zh-CN" altLang="en-US" sz="2000" b="1" dirty="0">
                  <a:latin typeface="Verdana" panose="020B0604030504040204" pitchFamily="34" charset="0"/>
                </a:rPr>
                <a:t>近同行</a:t>
              </a:r>
              <a:endParaRPr lang="zh-CN" altLang="en-US" sz="2000" b="1" dirty="0">
                <a:latin typeface="Verdana" panose="020B0604030504040204" pitchFamily="34" charset="0"/>
              </a:endParaRPr>
            </a:p>
          </p:txBody>
        </p:sp>
        <p:sp>
          <p:nvSpPr>
            <p:cNvPr id="247818" name="Line 9"/>
            <p:cNvSpPr/>
            <p:nvPr/>
          </p:nvSpPr>
          <p:spPr>
            <a:xfrm>
              <a:off x="3152" y="3294"/>
              <a:ext cx="272" cy="0"/>
            </a:xfrm>
            <a:prstGeom prst="line">
              <a:avLst/>
            </a:prstGeom>
            <a:ln w="9525" cap="flat" cmpd="sng">
              <a:solidFill>
                <a:schemeClr val="tx1"/>
              </a:solidFill>
              <a:prstDash val="solid"/>
              <a:headEnd type="none" w="med" len="med"/>
              <a:tailEnd type="triangle" w="med" len="med"/>
            </a:ln>
          </p:spPr>
        </p:sp>
        <p:sp>
          <p:nvSpPr>
            <p:cNvPr id="247819" name="Text Box 10"/>
            <p:cNvSpPr txBox="1"/>
            <p:nvPr/>
          </p:nvSpPr>
          <p:spPr>
            <a:xfrm>
              <a:off x="3334" y="3158"/>
              <a:ext cx="920" cy="250"/>
            </a:xfrm>
            <a:prstGeom prst="rect">
              <a:avLst/>
            </a:prstGeom>
            <a:noFill/>
            <a:ln w="9525">
              <a:noFill/>
            </a:ln>
          </p:spPr>
          <p:txBody>
            <a:bodyPr>
              <a:spAutoFit/>
            </a:bodyPr>
            <a:p>
              <a:pPr algn="ctr" eaLnBrk="1" hangingPunct="1"/>
              <a:r>
                <a:rPr lang="zh-CN" altLang="en-US" sz="2000" b="1" dirty="0">
                  <a:latin typeface="Verdana" panose="020B0604030504040204" pitchFamily="34" charset="0"/>
                </a:rPr>
                <a:t>技术审查</a:t>
              </a:r>
              <a:endParaRPr lang="zh-CN" altLang="en-US" sz="2000" b="1" dirty="0">
                <a:latin typeface="Verdana" panose="020B0604030504040204" pitchFamily="34" charset="0"/>
              </a:endParaRPr>
            </a:p>
          </p:txBody>
        </p:sp>
        <p:sp>
          <p:nvSpPr>
            <p:cNvPr id="247820" name="Text Box 11"/>
            <p:cNvSpPr txBox="1"/>
            <p:nvPr/>
          </p:nvSpPr>
          <p:spPr>
            <a:xfrm>
              <a:off x="3198" y="3566"/>
              <a:ext cx="920" cy="250"/>
            </a:xfrm>
            <a:prstGeom prst="rect">
              <a:avLst/>
            </a:prstGeom>
            <a:noFill/>
            <a:ln w="9525">
              <a:noFill/>
            </a:ln>
          </p:spPr>
          <p:txBody>
            <a:bodyPr>
              <a:spAutoFit/>
            </a:bodyPr>
            <a:p>
              <a:pPr algn="ctr" eaLnBrk="1" hangingPunct="1"/>
              <a:r>
                <a:rPr lang="zh-CN" altLang="en-US" sz="2000" b="1" dirty="0">
                  <a:latin typeface="Verdana" panose="020B0604030504040204" pitchFamily="34" charset="0"/>
                </a:rPr>
                <a:t>语言</a:t>
              </a:r>
              <a:endParaRPr lang="zh-CN" altLang="en-US" sz="2000" b="1" dirty="0">
                <a:latin typeface="Verdana" panose="020B0604030504040204" pitchFamily="34" charset="0"/>
              </a:endParaRPr>
            </a:p>
          </p:txBody>
        </p:sp>
        <p:sp>
          <p:nvSpPr>
            <p:cNvPr id="247821" name="Line 12"/>
            <p:cNvSpPr/>
            <p:nvPr/>
          </p:nvSpPr>
          <p:spPr>
            <a:xfrm>
              <a:off x="3152" y="3702"/>
              <a:ext cx="272" cy="0"/>
            </a:xfrm>
            <a:prstGeom prst="line">
              <a:avLst/>
            </a:prstGeom>
            <a:ln w="9525" cap="flat" cmpd="sng">
              <a:solidFill>
                <a:schemeClr val="tx1"/>
              </a:solidFill>
              <a:prstDash val="solid"/>
              <a:headEnd type="none" w="med" len="med"/>
              <a:tailEnd type="triangle" w="med" len="med"/>
            </a:ln>
          </p:spPr>
        </p:sp>
        <p:sp>
          <p:nvSpPr>
            <p:cNvPr id="247822" name="Text Box 13"/>
            <p:cNvSpPr txBox="1"/>
            <p:nvPr/>
          </p:nvSpPr>
          <p:spPr>
            <a:xfrm>
              <a:off x="4558" y="3356"/>
              <a:ext cx="681" cy="256"/>
            </a:xfrm>
            <a:prstGeom prst="rect">
              <a:avLst/>
            </a:prstGeom>
            <a:noFill/>
            <a:ln w="9525" cap="flat" cmpd="sng">
              <a:solidFill>
                <a:schemeClr val="tx1"/>
              </a:solidFill>
              <a:prstDash val="solid"/>
              <a:miter/>
              <a:headEnd type="none" w="med" len="med"/>
              <a:tailEnd type="none" w="med" len="med"/>
            </a:ln>
          </p:spPr>
          <p:txBody>
            <a:bodyPr>
              <a:spAutoFit/>
            </a:bodyPr>
            <a:p>
              <a:pPr algn="ctr" eaLnBrk="1" hangingPunct="1">
                <a:spcBef>
                  <a:spcPct val="50000"/>
                </a:spcBef>
              </a:pPr>
              <a:r>
                <a:rPr lang="zh-CN" altLang="en-US" sz="2000" b="1" dirty="0">
                  <a:latin typeface="Verdana" panose="020B0604030504040204" pitchFamily="34" charset="0"/>
                </a:rPr>
                <a:t>意见</a:t>
              </a:r>
              <a:endParaRPr lang="zh-CN" altLang="en-US" sz="2000" b="1" dirty="0">
                <a:latin typeface="Verdana" panose="020B0604030504040204" pitchFamily="34" charset="0"/>
              </a:endParaRPr>
            </a:p>
          </p:txBody>
        </p:sp>
        <p:sp>
          <p:nvSpPr>
            <p:cNvPr id="247823" name="Line 14"/>
            <p:cNvSpPr/>
            <p:nvPr/>
          </p:nvSpPr>
          <p:spPr>
            <a:xfrm>
              <a:off x="3470" y="3475"/>
              <a:ext cx="998" cy="0"/>
            </a:xfrm>
            <a:prstGeom prst="line">
              <a:avLst/>
            </a:prstGeom>
            <a:ln w="76200" cap="flat" cmpd="sng">
              <a:solidFill>
                <a:srgbClr val="FF0000"/>
              </a:solidFill>
              <a:prstDash val="solid"/>
              <a:headEnd type="none" w="med" len="med"/>
              <a:tailEnd type="triangl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96259">
                                            <p:txEl>
                                              <p:charRg st="0" end="49"/>
                                            </p:txEl>
                                          </p:spTgt>
                                        </p:tgtEl>
                                        <p:attrNameLst>
                                          <p:attrName>style.visibility</p:attrName>
                                        </p:attrNameLst>
                                      </p:cBhvr>
                                      <p:to>
                                        <p:strVal val="visible"/>
                                      </p:to>
                                    </p:set>
                                    <p:animEffect transition="in" filter="strips(downRight)">
                                      <p:cBhvr>
                                        <p:cTn id="7" dur="500"/>
                                        <p:tgtEl>
                                          <p:spTgt spid="96259">
                                            <p:txEl>
                                              <p:charRg st="0" end="49"/>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96259">
                                            <p:txEl>
                                              <p:charRg st="49" end="83"/>
                                            </p:txEl>
                                          </p:spTgt>
                                        </p:tgtEl>
                                        <p:attrNameLst>
                                          <p:attrName>style.visibility</p:attrName>
                                        </p:attrNameLst>
                                      </p:cBhvr>
                                      <p:to>
                                        <p:strVal val="visible"/>
                                      </p:to>
                                    </p:set>
                                    <p:animEffect transition="in" filter="strips(downRight)">
                                      <p:cBhvr>
                                        <p:cTn id="11" dur="500"/>
                                        <p:tgtEl>
                                          <p:spTgt spid="96259">
                                            <p:txEl>
                                              <p:charRg st="49" end="83"/>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96259">
                                            <p:txEl>
                                              <p:charRg st="83" end="112"/>
                                            </p:txEl>
                                          </p:spTgt>
                                        </p:tgtEl>
                                        <p:attrNameLst>
                                          <p:attrName>style.visibility</p:attrName>
                                        </p:attrNameLst>
                                      </p:cBhvr>
                                      <p:to>
                                        <p:strVal val="visible"/>
                                      </p:to>
                                    </p:set>
                                    <p:animEffect transition="in" filter="strips(downRight)">
                                      <p:cBhvr>
                                        <p:cTn id="15" dur="500"/>
                                        <p:tgtEl>
                                          <p:spTgt spid="96259">
                                            <p:txEl>
                                              <p:charRg st="83" end="11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heckerboard(across)">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8834" name="Text Box 2"/>
          <p:cNvSpPr txBox="1"/>
          <p:nvPr/>
        </p:nvSpPr>
        <p:spPr>
          <a:xfrm>
            <a:off x="684213" y="1773238"/>
            <a:ext cx="6769100" cy="457200"/>
          </a:xfrm>
          <a:prstGeom prst="rect">
            <a:avLst/>
          </a:prstGeom>
          <a:noFill/>
          <a:ln w="9525">
            <a:noFill/>
          </a:ln>
        </p:spPr>
        <p:txBody>
          <a:bodyPr>
            <a:spAutoFit/>
          </a:bodyPr>
          <a:p>
            <a:pPr eaLnBrk="1" hangingPunct="1">
              <a:spcBef>
                <a:spcPct val="50000"/>
              </a:spcBef>
              <a:buFont typeface="Wingdings" panose="05000000000000000000" pitchFamily="2" charset="2"/>
              <a:buChar char="l"/>
            </a:pPr>
            <a:r>
              <a:rPr lang="en-US" altLang="zh-CN" sz="2400" b="1" dirty="0">
                <a:solidFill>
                  <a:srgbClr val="0000FF"/>
                </a:solidFill>
                <a:latin typeface="黑体" panose="02010609060101010101" pitchFamily="49" charset="-122"/>
                <a:ea typeface="黑体" panose="02010609060101010101" pitchFamily="49" charset="-122"/>
              </a:rPr>
              <a:t> </a:t>
            </a:r>
            <a:r>
              <a:rPr lang="zh-CN" altLang="en-US" sz="2400" b="1" dirty="0">
                <a:solidFill>
                  <a:srgbClr val="0000FF"/>
                </a:solidFill>
                <a:latin typeface="黑体" panose="02010609060101010101" pitchFamily="49" charset="-122"/>
                <a:ea typeface="黑体" panose="02010609060101010101" pitchFamily="49" charset="-122"/>
              </a:rPr>
              <a:t>修订时需要考虑的问题 </a:t>
            </a:r>
            <a:endParaRPr lang="zh-CN" altLang="en-US" sz="2400" b="1" dirty="0">
              <a:solidFill>
                <a:srgbClr val="0000FF"/>
              </a:solidFill>
              <a:latin typeface="黑体" panose="02010609060101010101" pitchFamily="49" charset="-122"/>
              <a:ea typeface="黑体" panose="02010609060101010101" pitchFamily="49" charset="-122"/>
            </a:endParaRPr>
          </a:p>
        </p:txBody>
      </p:sp>
      <p:sp>
        <p:nvSpPr>
          <p:cNvPr id="95235" name="Text Box 3"/>
          <p:cNvSpPr txBox="1"/>
          <p:nvPr/>
        </p:nvSpPr>
        <p:spPr>
          <a:xfrm>
            <a:off x="1044575" y="2420938"/>
            <a:ext cx="7704138" cy="3716337"/>
          </a:xfrm>
          <a:prstGeom prst="rect">
            <a:avLst/>
          </a:prstGeom>
          <a:noFill/>
          <a:ln w="9525">
            <a:noFill/>
          </a:ln>
        </p:spPr>
        <p:txBody>
          <a:bodyPr>
            <a:spAutoFit/>
          </a:bodyPr>
          <a:p>
            <a:pPr marL="274955" indent="-274955" eaLnBrk="1" hangingPunct="1">
              <a:lnSpc>
                <a:spcPct val="110000"/>
              </a:lnSpc>
              <a:spcBef>
                <a:spcPct val="25000"/>
              </a:spcBef>
              <a:buClr>
                <a:srgbClr val="FF0000"/>
              </a:buClr>
              <a:buFont typeface="Wingdings" panose="05000000000000000000" pitchFamily="2" charset="2"/>
              <a:buChar char="Ø"/>
            </a:pPr>
            <a:r>
              <a:rPr lang="zh-CN" altLang="en-US" sz="2000" b="1" dirty="0">
                <a:latin typeface="Verdana" panose="020B0604030504040204" pitchFamily="34" charset="0"/>
              </a:rPr>
              <a:t>是否包含了你所希望的所有信息（数据、讨论）？</a:t>
            </a:r>
            <a:endParaRPr lang="zh-CN" altLang="en-US" sz="2000" b="1" dirty="0">
              <a:latin typeface="Verdana" panose="020B0604030504040204" pitchFamily="34" charset="0"/>
            </a:endParaRPr>
          </a:p>
          <a:p>
            <a:pPr marL="274955" indent="-274955" eaLnBrk="1" hangingPunct="1">
              <a:lnSpc>
                <a:spcPct val="110000"/>
              </a:lnSpc>
              <a:spcBef>
                <a:spcPct val="25000"/>
              </a:spcBef>
              <a:buClr>
                <a:srgbClr val="FF0000"/>
              </a:buClr>
              <a:buFont typeface="Wingdings" panose="05000000000000000000" pitchFamily="2" charset="2"/>
              <a:buChar char="Ø"/>
            </a:pPr>
            <a:r>
              <a:rPr lang="zh-CN" altLang="en-US" sz="2000" b="1" dirty="0">
                <a:latin typeface="Verdana" panose="020B0604030504040204" pitchFamily="34" charset="0"/>
              </a:rPr>
              <a:t>是否所有信息都是准确的？</a:t>
            </a:r>
            <a:endParaRPr lang="zh-CN" altLang="en-US" sz="2000" b="1" dirty="0">
              <a:latin typeface="Verdana" panose="020B0604030504040204" pitchFamily="34" charset="0"/>
            </a:endParaRPr>
          </a:p>
          <a:p>
            <a:pPr marL="274955" indent="-274955" eaLnBrk="1" hangingPunct="1">
              <a:lnSpc>
                <a:spcPct val="110000"/>
              </a:lnSpc>
              <a:spcBef>
                <a:spcPct val="25000"/>
              </a:spcBef>
              <a:buClr>
                <a:srgbClr val="FF0000"/>
              </a:buClr>
              <a:buFont typeface="Wingdings" panose="05000000000000000000" pitchFamily="2" charset="2"/>
              <a:buChar char="Ø"/>
            </a:pPr>
            <a:r>
              <a:rPr lang="zh-CN" altLang="en-US" sz="2000" b="1" dirty="0">
                <a:latin typeface="Verdana" panose="020B0604030504040204" pitchFamily="34" charset="0"/>
              </a:rPr>
              <a:t>论文是否前后一致？</a:t>
            </a:r>
            <a:endParaRPr lang="zh-CN" altLang="en-US" sz="2000" b="1" dirty="0">
              <a:latin typeface="Verdana" panose="020B0604030504040204" pitchFamily="34" charset="0"/>
            </a:endParaRPr>
          </a:p>
          <a:p>
            <a:pPr marL="274955" indent="-274955" eaLnBrk="1" hangingPunct="1">
              <a:lnSpc>
                <a:spcPct val="110000"/>
              </a:lnSpc>
              <a:spcBef>
                <a:spcPct val="25000"/>
              </a:spcBef>
              <a:buClr>
                <a:srgbClr val="FF0000"/>
              </a:buClr>
              <a:buFont typeface="Wingdings" panose="05000000000000000000" pitchFamily="2" charset="2"/>
              <a:buChar char="Ø"/>
            </a:pPr>
            <a:r>
              <a:rPr lang="zh-CN" altLang="en-US" sz="2000" b="1" dirty="0">
                <a:latin typeface="Verdana" panose="020B0604030504040204" pitchFamily="34" charset="0"/>
              </a:rPr>
              <a:t>是否合乎逻辑顺序？</a:t>
            </a:r>
            <a:endParaRPr lang="zh-CN" altLang="en-US" sz="2000" b="1" dirty="0">
              <a:latin typeface="Verdana" panose="020B0604030504040204" pitchFamily="34" charset="0"/>
            </a:endParaRPr>
          </a:p>
          <a:p>
            <a:pPr marL="274955" indent="-274955" eaLnBrk="1" hangingPunct="1">
              <a:lnSpc>
                <a:spcPct val="110000"/>
              </a:lnSpc>
              <a:spcBef>
                <a:spcPct val="25000"/>
              </a:spcBef>
              <a:buClr>
                <a:srgbClr val="FF0000"/>
              </a:buClr>
              <a:buFont typeface="Wingdings" panose="05000000000000000000" pitchFamily="2" charset="2"/>
              <a:buChar char="Ø"/>
            </a:pPr>
            <a:r>
              <a:rPr lang="zh-CN" altLang="en-US" sz="2000" b="1" dirty="0">
                <a:latin typeface="Verdana" panose="020B0604030504040204" pitchFamily="34" charset="0"/>
              </a:rPr>
              <a:t>每个词句是否都清楚表达了？</a:t>
            </a:r>
            <a:endParaRPr lang="zh-CN" altLang="en-US" sz="2000" b="1" dirty="0">
              <a:latin typeface="Verdana" panose="020B0604030504040204" pitchFamily="34" charset="0"/>
            </a:endParaRPr>
          </a:p>
          <a:p>
            <a:pPr marL="274955" indent="-274955" eaLnBrk="1" hangingPunct="1">
              <a:lnSpc>
                <a:spcPct val="110000"/>
              </a:lnSpc>
              <a:spcBef>
                <a:spcPct val="25000"/>
              </a:spcBef>
              <a:buClr>
                <a:srgbClr val="FF0000"/>
              </a:buClr>
              <a:buFont typeface="Wingdings" panose="05000000000000000000" pitchFamily="2" charset="2"/>
              <a:buChar char="Ø"/>
            </a:pPr>
            <a:r>
              <a:rPr lang="zh-CN" altLang="en-US" sz="2000" b="1" dirty="0">
                <a:latin typeface="Verdana" panose="020B0604030504040204" pitchFamily="34" charset="0"/>
              </a:rPr>
              <a:t>是否简洁？直接？表述清楚？</a:t>
            </a:r>
            <a:endParaRPr lang="zh-CN" altLang="en-US" sz="2000" b="1" dirty="0">
              <a:latin typeface="Verdana" panose="020B0604030504040204" pitchFamily="34" charset="0"/>
            </a:endParaRPr>
          </a:p>
          <a:p>
            <a:pPr marL="274955" indent="-274955" eaLnBrk="1" hangingPunct="1">
              <a:lnSpc>
                <a:spcPct val="110000"/>
              </a:lnSpc>
              <a:spcBef>
                <a:spcPct val="25000"/>
              </a:spcBef>
              <a:buClr>
                <a:srgbClr val="FF0000"/>
              </a:buClr>
              <a:buFont typeface="Wingdings" panose="05000000000000000000" pitchFamily="2" charset="2"/>
              <a:buChar char="Ø"/>
            </a:pPr>
            <a:r>
              <a:rPr lang="zh-CN" altLang="en-US" sz="2000" b="1" dirty="0">
                <a:latin typeface="Verdana" panose="020B0604030504040204" pitchFamily="34" charset="0"/>
              </a:rPr>
              <a:t>语法、拼写、标点是否都正确？</a:t>
            </a:r>
            <a:endParaRPr lang="zh-CN" altLang="en-US" sz="2000" b="1" dirty="0">
              <a:latin typeface="Verdana" panose="020B0604030504040204" pitchFamily="34" charset="0"/>
            </a:endParaRPr>
          </a:p>
          <a:p>
            <a:pPr marL="274955" indent="-274955" eaLnBrk="1" hangingPunct="1">
              <a:lnSpc>
                <a:spcPct val="110000"/>
              </a:lnSpc>
              <a:spcBef>
                <a:spcPct val="25000"/>
              </a:spcBef>
              <a:buClr>
                <a:srgbClr val="FF0000"/>
              </a:buClr>
              <a:buFont typeface="Wingdings" panose="05000000000000000000" pitchFamily="2" charset="2"/>
              <a:buChar char="Ø"/>
            </a:pPr>
            <a:r>
              <a:rPr lang="zh-CN" altLang="en-US" sz="2000" b="1" dirty="0">
                <a:latin typeface="Verdana" panose="020B0604030504040204" pitchFamily="34" charset="0"/>
              </a:rPr>
              <a:t>所有图、表是否都准确、清晰？</a:t>
            </a:r>
            <a:endParaRPr lang="zh-CN" altLang="en-US" sz="2000" b="1" dirty="0">
              <a:latin typeface="Verdana" panose="020B0604030504040204" pitchFamily="34" charset="0"/>
            </a:endParaRPr>
          </a:p>
          <a:p>
            <a:pPr marL="274955" indent="-274955" eaLnBrk="1" hangingPunct="1">
              <a:lnSpc>
                <a:spcPct val="110000"/>
              </a:lnSpc>
              <a:spcBef>
                <a:spcPct val="25000"/>
              </a:spcBef>
              <a:buClr>
                <a:srgbClr val="FF0000"/>
              </a:buClr>
              <a:buFont typeface="Wingdings" panose="05000000000000000000" pitchFamily="2" charset="2"/>
              <a:buChar char="Ø"/>
            </a:pPr>
            <a:r>
              <a:rPr lang="zh-CN" altLang="en-US" sz="2000" b="1" dirty="0">
                <a:latin typeface="Verdana" panose="020B0604030504040204" pitchFamily="34" charset="0"/>
              </a:rPr>
              <a:t>论文格式（文章结构、图、表、参考文献）是否符合要求？</a:t>
            </a:r>
            <a:endParaRPr lang="zh-CN" altLang="en-US" sz="20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95235">
                                            <p:txEl>
                                              <p:charRg st="0" end="23"/>
                                            </p:txEl>
                                          </p:spTgt>
                                        </p:tgtEl>
                                        <p:attrNameLst>
                                          <p:attrName>style.visibility</p:attrName>
                                        </p:attrNameLst>
                                      </p:cBhvr>
                                      <p:to>
                                        <p:strVal val="visible"/>
                                      </p:to>
                                    </p:set>
                                    <p:animEffect transition="in" filter="strips(downRight)">
                                      <p:cBhvr>
                                        <p:cTn id="7" dur="500"/>
                                        <p:tgtEl>
                                          <p:spTgt spid="95235">
                                            <p:txEl>
                                              <p:charRg st="0" end="23"/>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95235">
                                            <p:txEl>
                                              <p:charRg st="23" end="36"/>
                                            </p:txEl>
                                          </p:spTgt>
                                        </p:tgtEl>
                                        <p:attrNameLst>
                                          <p:attrName>style.visibility</p:attrName>
                                        </p:attrNameLst>
                                      </p:cBhvr>
                                      <p:to>
                                        <p:strVal val="visible"/>
                                      </p:to>
                                    </p:set>
                                    <p:animEffect transition="in" filter="strips(downRight)">
                                      <p:cBhvr>
                                        <p:cTn id="11" dur="500"/>
                                        <p:tgtEl>
                                          <p:spTgt spid="95235">
                                            <p:txEl>
                                              <p:charRg st="23" end="36"/>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95235">
                                            <p:txEl>
                                              <p:charRg st="36" end="46"/>
                                            </p:txEl>
                                          </p:spTgt>
                                        </p:tgtEl>
                                        <p:attrNameLst>
                                          <p:attrName>style.visibility</p:attrName>
                                        </p:attrNameLst>
                                      </p:cBhvr>
                                      <p:to>
                                        <p:strVal val="visible"/>
                                      </p:to>
                                    </p:set>
                                    <p:animEffect transition="in" filter="strips(downRight)">
                                      <p:cBhvr>
                                        <p:cTn id="15" dur="500"/>
                                        <p:tgtEl>
                                          <p:spTgt spid="95235">
                                            <p:txEl>
                                              <p:charRg st="36" end="46"/>
                                            </p:txEl>
                                          </p:spTgt>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95235">
                                            <p:txEl>
                                              <p:charRg st="46" end="56"/>
                                            </p:txEl>
                                          </p:spTgt>
                                        </p:tgtEl>
                                        <p:attrNameLst>
                                          <p:attrName>style.visibility</p:attrName>
                                        </p:attrNameLst>
                                      </p:cBhvr>
                                      <p:to>
                                        <p:strVal val="visible"/>
                                      </p:to>
                                    </p:set>
                                    <p:animEffect transition="in" filter="strips(downRight)">
                                      <p:cBhvr>
                                        <p:cTn id="19" dur="500"/>
                                        <p:tgtEl>
                                          <p:spTgt spid="95235">
                                            <p:txEl>
                                              <p:charRg st="46" end="56"/>
                                            </p:txEl>
                                          </p:spTgt>
                                        </p:tgtEl>
                                      </p:cBhvr>
                                    </p:animEffect>
                                  </p:childTnLst>
                                </p:cTn>
                              </p:par>
                            </p:childTnLst>
                          </p:cTn>
                        </p:par>
                        <p:par>
                          <p:cTn id="20" fill="hold">
                            <p:stCondLst>
                              <p:cond delay="2000"/>
                            </p:stCondLst>
                            <p:childTnLst>
                              <p:par>
                                <p:cTn id="21" presetID="18" presetClass="entr" presetSubtype="6" fill="hold" nodeType="afterEffect">
                                  <p:stCondLst>
                                    <p:cond delay="0"/>
                                  </p:stCondLst>
                                  <p:childTnLst>
                                    <p:set>
                                      <p:cBhvr>
                                        <p:cTn id="22" dur="1" fill="hold">
                                          <p:stCondLst>
                                            <p:cond delay="0"/>
                                          </p:stCondLst>
                                        </p:cTn>
                                        <p:tgtEl>
                                          <p:spTgt spid="95235">
                                            <p:txEl>
                                              <p:charRg st="56" end="70"/>
                                            </p:txEl>
                                          </p:spTgt>
                                        </p:tgtEl>
                                        <p:attrNameLst>
                                          <p:attrName>style.visibility</p:attrName>
                                        </p:attrNameLst>
                                      </p:cBhvr>
                                      <p:to>
                                        <p:strVal val="visible"/>
                                      </p:to>
                                    </p:set>
                                    <p:animEffect transition="in" filter="strips(downRight)">
                                      <p:cBhvr>
                                        <p:cTn id="23" dur="500"/>
                                        <p:tgtEl>
                                          <p:spTgt spid="95235">
                                            <p:txEl>
                                              <p:charRg st="56" end="70"/>
                                            </p:txEl>
                                          </p:spTgt>
                                        </p:tgtEl>
                                      </p:cBhvr>
                                    </p:animEffect>
                                  </p:childTnLst>
                                </p:cTn>
                              </p:par>
                            </p:childTnLst>
                          </p:cTn>
                        </p:par>
                        <p:par>
                          <p:cTn id="24" fill="hold">
                            <p:stCondLst>
                              <p:cond delay="2500"/>
                            </p:stCondLst>
                            <p:childTnLst>
                              <p:par>
                                <p:cTn id="25" presetID="18" presetClass="entr" presetSubtype="6" fill="hold" nodeType="afterEffect">
                                  <p:stCondLst>
                                    <p:cond delay="0"/>
                                  </p:stCondLst>
                                  <p:childTnLst>
                                    <p:set>
                                      <p:cBhvr>
                                        <p:cTn id="26" dur="1" fill="hold">
                                          <p:stCondLst>
                                            <p:cond delay="0"/>
                                          </p:stCondLst>
                                        </p:cTn>
                                        <p:tgtEl>
                                          <p:spTgt spid="95235">
                                            <p:txEl>
                                              <p:charRg st="70" end="84"/>
                                            </p:txEl>
                                          </p:spTgt>
                                        </p:tgtEl>
                                        <p:attrNameLst>
                                          <p:attrName>style.visibility</p:attrName>
                                        </p:attrNameLst>
                                      </p:cBhvr>
                                      <p:to>
                                        <p:strVal val="visible"/>
                                      </p:to>
                                    </p:set>
                                    <p:animEffect transition="in" filter="strips(downRight)">
                                      <p:cBhvr>
                                        <p:cTn id="27" dur="500"/>
                                        <p:tgtEl>
                                          <p:spTgt spid="95235">
                                            <p:txEl>
                                              <p:charRg st="70" end="84"/>
                                            </p:txEl>
                                          </p:spTgt>
                                        </p:tgtEl>
                                      </p:cBhvr>
                                    </p:animEffect>
                                  </p:childTnLst>
                                </p:cTn>
                              </p:par>
                            </p:childTnLst>
                          </p:cTn>
                        </p:par>
                        <p:par>
                          <p:cTn id="28" fill="hold">
                            <p:stCondLst>
                              <p:cond delay="3000"/>
                            </p:stCondLst>
                            <p:childTnLst>
                              <p:par>
                                <p:cTn id="29" presetID="18" presetClass="entr" presetSubtype="6" fill="hold" nodeType="afterEffect">
                                  <p:stCondLst>
                                    <p:cond delay="0"/>
                                  </p:stCondLst>
                                  <p:childTnLst>
                                    <p:set>
                                      <p:cBhvr>
                                        <p:cTn id="30" dur="1" fill="hold">
                                          <p:stCondLst>
                                            <p:cond delay="0"/>
                                          </p:stCondLst>
                                        </p:cTn>
                                        <p:tgtEl>
                                          <p:spTgt spid="95235">
                                            <p:txEl>
                                              <p:charRg st="84" end="99"/>
                                            </p:txEl>
                                          </p:spTgt>
                                        </p:tgtEl>
                                        <p:attrNameLst>
                                          <p:attrName>style.visibility</p:attrName>
                                        </p:attrNameLst>
                                      </p:cBhvr>
                                      <p:to>
                                        <p:strVal val="visible"/>
                                      </p:to>
                                    </p:set>
                                    <p:animEffect transition="in" filter="strips(downRight)">
                                      <p:cBhvr>
                                        <p:cTn id="31" dur="500"/>
                                        <p:tgtEl>
                                          <p:spTgt spid="95235">
                                            <p:txEl>
                                              <p:charRg st="84" end="99"/>
                                            </p:txEl>
                                          </p:spTgt>
                                        </p:tgtEl>
                                      </p:cBhvr>
                                    </p:animEffect>
                                  </p:childTnLst>
                                </p:cTn>
                              </p:par>
                            </p:childTnLst>
                          </p:cTn>
                        </p:par>
                        <p:par>
                          <p:cTn id="32" fill="hold">
                            <p:stCondLst>
                              <p:cond delay="3500"/>
                            </p:stCondLst>
                            <p:childTnLst>
                              <p:par>
                                <p:cTn id="33" presetID="18" presetClass="entr" presetSubtype="6" fill="hold" nodeType="afterEffect">
                                  <p:stCondLst>
                                    <p:cond delay="0"/>
                                  </p:stCondLst>
                                  <p:childTnLst>
                                    <p:set>
                                      <p:cBhvr>
                                        <p:cTn id="34" dur="1" fill="hold">
                                          <p:stCondLst>
                                            <p:cond delay="0"/>
                                          </p:stCondLst>
                                        </p:cTn>
                                        <p:tgtEl>
                                          <p:spTgt spid="95235">
                                            <p:txEl>
                                              <p:charRg st="99" end="114"/>
                                            </p:txEl>
                                          </p:spTgt>
                                        </p:tgtEl>
                                        <p:attrNameLst>
                                          <p:attrName>style.visibility</p:attrName>
                                        </p:attrNameLst>
                                      </p:cBhvr>
                                      <p:to>
                                        <p:strVal val="visible"/>
                                      </p:to>
                                    </p:set>
                                    <p:animEffect transition="in" filter="strips(downRight)">
                                      <p:cBhvr>
                                        <p:cTn id="35" dur="500"/>
                                        <p:tgtEl>
                                          <p:spTgt spid="95235">
                                            <p:txEl>
                                              <p:charRg st="99" end="114"/>
                                            </p:txEl>
                                          </p:spTgt>
                                        </p:tgtEl>
                                      </p:cBhvr>
                                    </p:animEffect>
                                  </p:childTnLst>
                                </p:cTn>
                              </p:par>
                            </p:childTnLst>
                          </p:cTn>
                        </p:par>
                        <p:par>
                          <p:cTn id="36" fill="hold">
                            <p:stCondLst>
                              <p:cond delay="4000"/>
                            </p:stCondLst>
                            <p:childTnLst>
                              <p:par>
                                <p:cTn id="37" presetID="18" presetClass="entr" presetSubtype="6" fill="hold" nodeType="afterEffect">
                                  <p:stCondLst>
                                    <p:cond delay="0"/>
                                  </p:stCondLst>
                                  <p:childTnLst>
                                    <p:set>
                                      <p:cBhvr>
                                        <p:cTn id="38" dur="1" fill="hold">
                                          <p:stCondLst>
                                            <p:cond delay="0"/>
                                          </p:stCondLst>
                                        </p:cTn>
                                        <p:tgtEl>
                                          <p:spTgt spid="95235">
                                            <p:txEl>
                                              <p:charRg st="114" end="141"/>
                                            </p:txEl>
                                          </p:spTgt>
                                        </p:tgtEl>
                                        <p:attrNameLst>
                                          <p:attrName>style.visibility</p:attrName>
                                        </p:attrNameLst>
                                      </p:cBhvr>
                                      <p:to>
                                        <p:strVal val="visible"/>
                                      </p:to>
                                    </p:set>
                                    <p:animEffect transition="in" filter="strips(downRight)">
                                      <p:cBhvr>
                                        <p:cTn id="39" dur="500"/>
                                        <p:tgtEl>
                                          <p:spTgt spid="95235">
                                            <p:txEl>
                                              <p:charRg st="114" end="14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9858" name="Text Box 2"/>
          <p:cNvSpPr txBox="1"/>
          <p:nvPr/>
        </p:nvSpPr>
        <p:spPr>
          <a:xfrm>
            <a:off x="684213" y="1773238"/>
            <a:ext cx="3816350" cy="457200"/>
          </a:xfrm>
          <a:prstGeom prst="rect">
            <a:avLst/>
          </a:prstGeom>
          <a:noFill/>
          <a:ln w="9525">
            <a:noFill/>
          </a:ln>
        </p:spPr>
        <p:txBody>
          <a:bodyPr>
            <a:spAutoFit/>
          </a:bodyPr>
          <a:p>
            <a:pPr eaLnBrk="1" hangingPunct="1">
              <a:spcBef>
                <a:spcPct val="50000"/>
              </a:spcBef>
              <a:buFont typeface="Wingdings" panose="05000000000000000000" pitchFamily="2" charset="2"/>
              <a:buChar char="l"/>
            </a:pPr>
            <a:r>
              <a:rPr lang="en-US" altLang="zh-CN" sz="2400" b="1" dirty="0">
                <a:solidFill>
                  <a:srgbClr val="0000FF"/>
                </a:solidFill>
                <a:latin typeface="黑体" panose="02010609060101010101" pitchFamily="49" charset="-122"/>
                <a:ea typeface="黑体" panose="02010609060101010101" pitchFamily="49" charset="-122"/>
              </a:rPr>
              <a:t> </a:t>
            </a:r>
            <a:r>
              <a:rPr lang="zh-CN" altLang="en-US" sz="2400" b="1" dirty="0">
                <a:solidFill>
                  <a:srgbClr val="0000FF"/>
                </a:solidFill>
                <a:latin typeface="黑体" panose="02010609060101010101" pitchFamily="49" charset="-122"/>
                <a:ea typeface="黑体" panose="02010609060101010101" pitchFamily="49" charset="-122"/>
              </a:rPr>
              <a:t>站在审稿人的角度</a:t>
            </a:r>
            <a:endParaRPr lang="zh-CN" altLang="en-US" sz="2400" b="1" dirty="0">
              <a:solidFill>
                <a:srgbClr val="0000FF"/>
              </a:solidFill>
              <a:latin typeface="黑体" panose="02010609060101010101" pitchFamily="49" charset="-122"/>
              <a:ea typeface="黑体" panose="02010609060101010101" pitchFamily="49" charset="-122"/>
            </a:endParaRPr>
          </a:p>
        </p:txBody>
      </p:sp>
      <p:sp>
        <p:nvSpPr>
          <p:cNvPr id="94212" name="Text Box 4"/>
          <p:cNvSpPr txBox="1"/>
          <p:nvPr/>
        </p:nvSpPr>
        <p:spPr>
          <a:xfrm>
            <a:off x="1258888" y="2376488"/>
            <a:ext cx="7273925" cy="3716337"/>
          </a:xfrm>
          <a:prstGeom prst="rect">
            <a:avLst/>
          </a:prstGeom>
          <a:noFill/>
          <a:ln w="9525">
            <a:noFill/>
          </a:ln>
        </p:spPr>
        <p:txBody>
          <a:bodyPr>
            <a:spAutoFit/>
          </a:bodyPr>
          <a:p>
            <a:pPr marL="274955" indent="-274955" eaLnBrk="1" hangingPunct="1">
              <a:lnSpc>
                <a:spcPct val="110000"/>
              </a:lnSpc>
              <a:spcBef>
                <a:spcPct val="25000"/>
              </a:spcBef>
              <a:buClr>
                <a:srgbClr val="FF0000"/>
              </a:buClr>
              <a:buFont typeface="Wingdings" panose="05000000000000000000" pitchFamily="2" charset="2"/>
              <a:buChar char="Ø"/>
            </a:pPr>
            <a:r>
              <a:rPr lang="zh-CN" altLang="en-US" sz="2000" b="1" dirty="0">
                <a:latin typeface="Verdana" panose="020B0604030504040204" pitchFamily="34" charset="0"/>
              </a:rPr>
              <a:t>论文的主题值得研究？（引言是否写出了论文的价值？）</a:t>
            </a:r>
            <a:endParaRPr lang="zh-CN" altLang="en-US" sz="2000" b="1" dirty="0">
              <a:latin typeface="Verdana" panose="020B0604030504040204" pitchFamily="34" charset="0"/>
            </a:endParaRPr>
          </a:p>
          <a:p>
            <a:pPr marL="274955" indent="-274955" eaLnBrk="1" hangingPunct="1">
              <a:lnSpc>
                <a:spcPct val="110000"/>
              </a:lnSpc>
              <a:spcBef>
                <a:spcPct val="25000"/>
              </a:spcBef>
              <a:buClr>
                <a:srgbClr val="FF0000"/>
              </a:buClr>
              <a:buFont typeface="Wingdings" panose="05000000000000000000" pitchFamily="2" charset="2"/>
              <a:buChar char="Ø"/>
            </a:pPr>
            <a:r>
              <a:rPr lang="zh-CN" altLang="en-US" sz="2000" b="1" dirty="0">
                <a:latin typeface="Verdana" panose="020B0604030504040204" pitchFamily="34" charset="0"/>
              </a:rPr>
              <a:t>论文中的假说是表述清楚的？</a:t>
            </a:r>
            <a:endParaRPr lang="zh-CN" altLang="en-US" sz="2000" b="1" dirty="0">
              <a:latin typeface="Verdana" panose="020B0604030504040204" pitchFamily="34" charset="0"/>
            </a:endParaRPr>
          </a:p>
          <a:p>
            <a:pPr marL="274955" indent="-274955" eaLnBrk="1" hangingPunct="1">
              <a:lnSpc>
                <a:spcPct val="110000"/>
              </a:lnSpc>
              <a:spcBef>
                <a:spcPct val="25000"/>
              </a:spcBef>
              <a:buClr>
                <a:srgbClr val="FF0000"/>
              </a:buClr>
              <a:buFont typeface="Wingdings" panose="05000000000000000000" pitchFamily="2" charset="2"/>
              <a:buChar char="Ø"/>
            </a:pPr>
            <a:r>
              <a:rPr lang="zh-CN" altLang="en-US" sz="2000" b="1" dirty="0">
                <a:latin typeface="Verdana" panose="020B0604030504040204" pitchFamily="34" charset="0"/>
              </a:rPr>
              <a:t>我所知道的最重要的文献均已被引用？</a:t>
            </a:r>
            <a:endParaRPr lang="zh-CN" altLang="en-US" sz="2000" b="1" dirty="0">
              <a:latin typeface="Verdana" panose="020B0604030504040204" pitchFamily="34" charset="0"/>
            </a:endParaRPr>
          </a:p>
          <a:p>
            <a:pPr marL="274955" indent="-274955" eaLnBrk="1" hangingPunct="1">
              <a:lnSpc>
                <a:spcPct val="110000"/>
              </a:lnSpc>
              <a:spcBef>
                <a:spcPct val="25000"/>
              </a:spcBef>
              <a:buClr>
                <a:srgbClr val="FF0000"/>
              </a:buClr>
              <a:buFont typeface="Wingdings" panose="05000000000000000000" pitchFamily="2" charset="2"/>
              <a:buChar char="Ø"/>
            </a:pPr>
            <a:r>
              <a:rPr lang="zh-CN" altLang="en-US" sz="2000" b="1" dirty="0">
                <a:latin typeface="Verdana" panose="020B0604030504040204" pitchFamily="34" charset="0"/>
              </a:rPr>
              <a:t>提供的信息是新的？</a:t>
            </a:r>
            <a:endParaRPr lang="zh-CN" altLang="en-US" sz="2000" b="1" dirty="0">
              <a:latin typeface="Verdana" panose="020B0604030504040204" pitchFamily="34" charset="0"/>
            </a:endParaRPr>
          </a:p>
          <a:p>
            <a:pPr marL="274955" indent="-274955" eaLnBrk="1" hangingPunct="1">
              <a:lnSpc>
                <a:spcPct val="110000"/>
              </a:lnSpc>
              <a:spcBef>
                <a:spcPct val="25000"/>
              </a:spcBef>
              <a:buClr>
                <a:srgbClr val="FF0000"/>
              </a:buClr>
              <a:buFont typeface="Wingdings" panose="05000000000000000000" pitchFamily="2" charset="2"/>
              <a:buChar char="Ø"/>
            </a:pPr>
            <a:r>
              <a:rPr lang="zh-CN" altLang="en-US" sz="2000" b="1" dirty="0">
                <a:latin typeface="Verdana" panose="020B0604030504040204" pitchFamily="34" charset="0"/>
              </a:rPr>
              <a:t>研究设计是合理的？</a:t>
            </a:r>
            <a:endParaRPr lang="zh-CN" altLang="en-US" sz="2000" b="1" dirty="0">
              <a:latin typeface="Verdana" panose="020B0604030504040204" pitchFamily="34" charset="0"/>
            </a:endParaRPr>
          </a:p>
          <a:p>
            <a:pPr marL="274955" indent="-274955" eaLnBrk="1" hangingPunct="1">
              <a:lnSpc>
                <a:spcPct val="110000"/>
              </a:lnSpc>
              <a:spcBef>
                <a:spcPct val="25000"/>
              </a:spcBef>
              <a:buClr>
                <a:srgbClr val="FF0000"/>
              </a:buClr>
              <a:buFont typeface="Wingdings" panose="05000000000000000000" pitchFamily="2" charset="2"/>
              <a:buChar char="Ø"/>
            </a:pPr>
            <a:r>
              <a:rPr lang="zh-CN" altLang="en-US" sz="2000" b="1" dirty="0">
                <a:latin typeface="Verdana" panose="020B0604030504040204" pitchFamily="34" charset="0"/>
              </a:rPr>
              <a:t>方法的交代足以用以评估？</a:t>
            </a:r>
            <a:endParaRPr lang="zh-CN" altLang="en-US" sz="2000" b="1" dirty="0">
              <a:latin typeface="Verdana" panose="020B0604030504040204" pitchFamily="34" charset="0"/>
            </a:endParaRPr>
          </a:p>
          <a:p>
            <a:pPr marL="274955" indent="-274955" eaLnBrk="1" hangingPunct="1">
              <a:lnSpc>
                <a:spcPct val="110000"/>
              </a:lnSpc>
              <a:spcBef>
                <a:spcPct val="25000"/>
              </a:spcBef>
              <a:buClr>
                <a:srgbClr val="FF0000"/>
              </a:buClr>
              <a:buFont typeface="Wingdings" panose="05000000000000000000" pitchFamily="2" charset="2"/>
              <a:buChar char="Ø"/>
            </a:pPr>
            <a:r>
              <a:rPr lang="zh-CN" altLang="en-US" sz="2000" b="1" dirty="0">
                <a:latin typeface="Verdana" panose="020B0604030504040204" pitchFamily="34" charset="0"/>
              </a:rPr>
              <a:t>讨论述及系统和随机误差的缘由？</a:t>
            </a:r>
            <a:endParaRPr lang="zh-CN" altLang="en-US" sz="2000" b="1" dirty="0">
              <a:latin typeface="Verdana" panose="020B0604030504040204" pitchFamily="34" charset="0"/>
            </a:endParaRPr>
          </a:p>
          <a:p>
            <a:pPr marL="274955" indent="-274955" eaLnBrk="1" hangingPunct="1">
              <a:lnSpc>
                <a:spcPct val="110000"/>
              </a:lnSpc>
              <a:spcBef>
                <a:spcPct val="25000"/>
              </a:spcBef>
              <a:buClr>
                <a:srgbClr val="FF0000"/>
              </a:buClr>
              <a:buFont typeface="Wingdings" panose="05000000000000000000" pitchFamily="2" charset="2"/>
              <a:buChar char="Ø"/>
            </a:pPr>
            <a:r>
              <a:rPr lang="zh-CN" altLang="en-US" sz="2000" b="1" dirty="0">
                <a:latin typeface="Verdana" panose="020B0604030504040204" pitchFamily="34" charset="0"/>
              </a:rPr>
              <a:t>结论能够被提供的数据支持？</a:t>
            </a:r>
            <a:endParaRPr lang="zh-CN" altLang="en-US" sz="2000" b="1" dirty="0">
              <a:latin typeface="Verdana" panose="020B0604030504040204" pitchFamily="34" charset="0"/>
            </a:endParaRPr>
          </a:p>
          <a:p>
            <a:pPr marL="274955" indent="-274955" eaLnBrk="1" hangingPunct="1">
              <a:lnSpc>
                <a:spcPct val="110000"/>
              </a:lnSpc>
              <a:spcBef>
                <a:spcPct val="25000"/>
              </a:spcBef>
              <a:buClr>
                <a:srgbClr val="FF0000"/>
              </a:buClr>
              <a:buFont typeface="Wingdings" panose="05000000000000000000" pitchFamily="2" charset="2"/>
              <a:buChar char="Ø"/>
            </a:pPr>
            <a:r>
              <a:rPr lang="zh-CN" altLang="en-US" sz="2000" b="1" dirty="0">
                <a:latin typeface="Verdana" panose="020B0604030504040204" pitchFamily="34" charset="0"/>
              </a:rPr>
              <a:t>总结能准确反映论文的内容？</a:t>
            </a:r>
            <a:endParaRPr lang="zh-CN" altLang="en-US" sz="20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94212">
                                            <p:txEl>
                                              <p:charRg st="0" end="26"/>
                                            </p:txEl>
                                          </p:spTgt>
                                        </p:tgtEl>
                                        <p:attrNameLst>
                                          <p:attrName>style.visibility</p:attrName>
                                        </p:attrNameLst>
                                      </p:cBhvr>
                                      <p:to>
                                        <p:strVal val="visible"/>
                                      </p:to>
                                    </p:set>
                                    <p:animEffect transition="in" filter="strips(downRight)">
                                      <p:cBhvr>
                                        <p:cTn id="7" dur="500"/>
                                        <p:tgtEl>
                                          <p:spTgt spid="94212">
                                            <p:txEl>
                                              <p:charRg st="0" end="26"/>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94212">
                                            <p:txEl>
                                              <p:charRg st="26" end="40"/>
                                            </p:txEl>
                                          </p:spTgt>
                                        </p:tgtEl>
                                        <p:attrNameLst>
                                          <p:attrName>style.visibility</p:attrName>
                                        </p:attrNameLst>
                                      </p:cBhvr>
                                      <p:to>
                                        <p:strVal val="visible"/>
                                      </p:to>
                                    </p:set>
                                    <p:animEffect transition="in" filter="strips(downRight)">
                                      <p:cBhvr>
                                        <p:cTn id="11" dur="500"/>
                                        <p:tgtEl>
                                          <p:spTgt spid="94212">
                                            <p:txEl>
                                              <p:charRg st="26" end="40"/>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94212">
                                            <p:txEl>
                                              <p:charRg st="40" end="58"/>
                                            </p:txEl>
                                          </p:spTgt>
                                        </p:tgtEl>
                                        <p:attrNameLst>
                                          <p:attrName>style.visibility</p:attrName>
                                        </p:attrNameLst>
                                      </p:cBhvr>
                                      <p:to>
                                        <p:strVal val="visible"/>
                                      </p:to>
                                    </p:set>
                                    <p:animEffect transition="in" filter="strips(downRight)">
                                      <p:cBhvr>
                                        <p:cTn id="15" dur="500"/>
                                        <p:tgtEl>
                                          <p:spTgt spid="94212">
                                            <p:txEl>
                                              <p:charRg st="40" end="58"/>
                                            </p:txEl>
                                          </p:spTgt>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94212">
                                            <p:txEl>
                                              <p:charRg st="58" end="68"/>
                                            </p:txEl>
                                          </p:spTgt>
                                        </p:tgtEl>
                                        <p:attrNameLst>
                                          <p:attrName>style.visibility</p:attrName>
                                        </p:attrNameLst>
                                      </p:cBhvr>
                                      <p:to>
                                        <p:strVal val="visible"/>
                                      </p:to>
                                    </p:set>
                                    <p:animEffect transition="in" filter="strips(downRight)">
                                      <p:cBhvr>
                                        <p:cTn id="19" dur="500"/>
                                        <p:tgtEl>
                                          <p:spTgt spid="94212">
                                            <p:txEl>
                                              <p:charRg st="58" end="68"/>
                                            </p:txEl>
                                          </p:spTgt>
                                        </p:tgtEl>
                                      </p:cBhvr>
                                    </p:animEffect>
                                  </p:childTnLst>
                                </p:cTn>
                              </p:par>
                            </p:childTnLst>
                          </p:cTn>
                        </p:par>
                        <p:par>
                          <p:cTn id="20" fill="hold">
                            <p:stCondLst>
                              <p:cond delay="2000"/>
                            </p:stCondLst>
                            <p:childTnLst>
                              <p:par>
                                <p:cTn id="21" presetID="18" presetClass="entr" presetSubtype="6" fill="hold" nodeType="afterEffect">
                                  <p:stCondLst>
                                    <p:cond delay="0"/>
                                  </p:stCondLst>
                                  <p:childTnLst>
                                    <p:set>
                                      <p:cBhvr>
                                        <p:cTn id="22" dur="1" fill="hold">
                                          <p:stCondLst>
                                            <p:cond delay="0"/>
                                          </p:stCondLst>
                                        </p:cTn>
                                        <p:tgtEl>
                                          <p:spTgt spid="94212">
                                            <p:txEl>
                                              <p:charRg st="68" end="78"/>
                                            </p:txEl>
                                          </p:spTgt>
                                        </p:tgtEl>
                                        <p:attrNameLst>
                                          <p:attrName>style.visibility</p:attrName>
                                        </p:attrNameLst>
                                      </p:cBhvr>
                                      <p:to>
                                        <p:strVal val="visible"/>
                                      </p:to>
                                    </p:set>
                                    <p:animEffect transition="in" filter="strips(downRight)">
                                      <p:cBhvr>
                                        <p:cTn id="23" dur="500"/>
                                        <p:tgtEl>
                                          <p:spTgt spid="94212">
                                            <p:txEl>
                                              <p:charRg st="68" end="78"/>
                                            </p:txEl>
                                          </p:spTgt>
                                        </p:tgtEl>
                                      </p:cBhvr>
                                    </p:animEffect>
                                  </p:childTnLst>
                                </p:cTn>
                              </p:par>
                            </p:childTnLst>
                          </p:cTn>
                        </p:par>
                        <p:par>
                          <p:cTn id="24" fill="hold">
                            <p:stCondLst>
                              <p:cond delay="2500"/>
                            </p:stCondLst>
                            <p:childTnLst>
                              <p:par>
                                <p:cTn id="25" presetID="18" presetClass="entr" presetSubtype="6" fill="hold" nodeType="afterEffect">
                                  <p:stCondLst>
                                    <p:cond delay="0"/>
                                  </p:stCondLst>
                                  <p:childTnLst>
                                    <p:set>
                                      <p:cBhvr>
                                        <p:cTn id="26" dur="1" fill="hold">
                                          <p:stCondLst>
                                            <p:cond delay="0"/>
                                          </p:stCondLst>
                                        </p:cTn>
                                        <p:tgtEl>
                                          <p:spTgt spid="94212">
                                            <p:txEl>
                                              <p:charRg st="78" end="91"/>
                                            </p:txEl>
                                          </p:spTgt>
                                        </p:tgtEl>
                                        <p:attrNameLst>
                                          <p:attrName>style.visibility</p:attrName>
                                        </p:attrNameLst>
                                      </p:cBhvr>
                                      <p:to>
                                        <p:strVal val="visible"/>
                                      </p:to>
                                    </p:set>
                                    <p:animEffect transition="in" filter="strips(downRight)">
                                      <p:cBhvr>
                                        <p:cTn id="27" dur="500"/>
                                        <p:tgtEl>
                                          <p:spTgt spid="94212">
                                            <p:txEl>
                                              <p:charRg st="78" end="91"/>
                                            </p:txEl>
                                          </p:spTgt>
                                        </p:tgtEl>
                                      </p:cBhvr>
                                    </p:animEffect>
                                  </p:childTnLst>
                                </p:cTn>
                              </p:par>
                            </p:childTnLst>
                          </p:cTn>
                        </p:par>
                        <p:par>
                          <p:cTn id="28" fill="hold">
                            <p:stCondLst>
                              <p:cond delay="3000"/>
                            </p:stCondLst>
                            <p:childTnLst>
                              <p:par>
                                <p:cTn id="29" presetID="18" presetClass="entr" presetSubtype="6" fill="hold" nodeType="afterEffect">
                                  <p:stCondLst>
                                    <p:cond delay="0"/>
                                  </p:stCondLst>
                                  <p:childTnLst>
                                    <p:set>
                                      <p:cBhvr>
                                        <p:cTn id="30" dur="1" fill="hold">
                                          <p:stCondLst>
                                            <p:cond delay="0"/>
                                          </p:stCondLst>
                                        </p:cTn>
                                        <p:tgtEl>
                                          <p:spTgt spid="94212">
                                            <p:txEl>
                                              <p:charRg st="91" end="107"/>
                                            </p:txEl>
                                          </p:spTgt>
                                        </p:tgtEl>
                                        <p:attrNameLst>
                                          <p:attrName>style.visibility</p:attrName>
                                        </p:attrNameLst>
                                      </p:cBhvr>
                                      <p:to>
                                        <p:strVal val="visible"/>
                                      </p:to>
                                    </p:set>
                                    <p:animEffect transition="in" filter="strips(downRight)">
                                      <p:cBhvr>
                                        <p:cTn id="31" dur="500"/>
                                        <p:tgtEl>
                                          <p:spTgt spid="94212">
                                            <p:txEl>
                                              <p:charRg st="91" end="107"/>
                                            </p:txEl>
                                          </p:spTgt>
                                        </p:tgtEl>
                                      </p:cBhvr>
                                    </p:animEffect>
                                  </p:childTnLst>
                                </p:cTn>
                              </p:par>
                            </p:childTnLst>
                          </p:cTn>
                        </p:par>
                        <p:par>
                          <p:cTn id="32" fill="hold">
                            <p:stCondLst>
                              <p:cond delay="3500"/>
                            </p:stCondLst>
                            <p:childTnLst>
                              <p:par>
                                <p:cTn id="33" presetID="18" presetClass="entr" presetSubtype="6" fill="hold" nodeType="afterEffect">
                                  <p:stCondLst>
                                    <p:cond delay="0"/>
                                  </p:stCondLst>
                                  <p:childTnLst>
                                    <p:set>
                                      <p:cBhvr>
                                        <p:cTn id="34" dur="1" fill="hold">
                                          <p:stCondLst>
                                            <p:cond delay="0"/>
                                          </p:stCondLst>
                                        </p:cTn>
                                        <p:tgtEl>
                                          <p:spTgt spid="94212">
                                            <p:txEl>
                                              <p:charRg st="107" end="121"/>
                                            </p:txEl>
                                          </p:spTgt>
                                        </p:tgtEl>
                                        <p:attrNameLst>
                                          <p:attrName>style.visibility</p:attrName>
                                        </p:attrNameLst>
                                      </p:cBhvr>
                                      <p:to>
                                        <p:strVal val="visible"/>
                                      </p:to>
                                    </p:set>
                                    <p:animEffect transition="in" filter="strips(downRight)">
                                      <p:cBhvr>
                                        <p:cTn id="35" dur="500"/>
                                        <p:tgtEl>
                                          <p:spTgt spid="94212">
                                            <p:txEl>
                                              <p:charRg st="107" end="121"/>
                                            </p:txEl>
                                          </p:spTgt>
                                        </p:tgtEl>
                                      </p:cBhvr>
                                    </p:animEffect>
                                  </p:childTnLst>
                                </p:cTn>
                              </p:par>
                            </p:childTnLst>
                          </p:cTn>
                        </p:par>
                        <p:par>
                          <p:cTn id="36" fill="hold">
                            <p:stCondLst>
                              <p:cond delay="4000"/>
                            </p:stCondLst>
                            <p:childTnLst>
                              <p:par>
                                <p:cTn id="37" presetID="18" presetClass="entr" presetSubtype="6" fill="hold" nodeType="afterEffect">
                                  <p:stCondLst>
                                    <p:cond delay="0"/>
                                  </p:stCondLst>
                                  <p:childTnLst>
                                    <p:set>
                                      <p:cBhvr>
                                        <p:cTn id="38" dur="1" fill="hold">
                                          <p:stCondLst>
                                            <p:cond delay="0"/>
                                          </p:stCondLst>
                                        </p:cTn>
                                        <p:tgtEl>
                                          <p:spTgt spid="94212">
                                            <p:txEl>
                                              <p:charRg st="121" end="135"/>
                                            </p:txEl>
                                          </p:spTgt>
                                        </p:tgtEl>
                                        <p:attrNameLst>
                                          <p:attrName>style.visibility</p:attrName>
                                        </p:attrNameLst>
                                      </p:cBhvr>
                                      <p:to>
                                        <p:strVal val="visible"/>
                                      </p:to>
                                    </p:set>
                                    <p:animEffect transition="in" filter="strips(downRight)">
                                      <p:cBhvr>
                                        <p:cTn id="39" dur="500"/>
                                        <p:tgtEl>
                                          <p:spTgt spid="94212">
                                            <p:txEl>
                                              <p:charRg st="121" end="13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0882" name="Text Box 2"/>
          <p:cNvSpPr txBox="1"/>
          <p:nvPr/>
        </p:nvSpPr>
        <p:spPr>
          <a:xfrm>
            <a:off x="755650" y="981075"/>
            <a:ext cx="6337300" cy="460375"/>
          </a:xfrm>
          <a:prstGeom prst="rect">
            <a:avLst/>
          </a:prstGeom>
          <a:noFill/>
          <a:ln w="9525">
            <a:noFill/>
          </a:ln>
        </p:spPr>
        <p:txBody>
          <a:bodyPr>
            <a:spAutoFit/>
          </a:bodyPr>
          <a:p>
            <a:pPr eaLnBrk="1" hangingPunct="1">
              <a:spcBef>
                <a:spcPct val="50000"/>
              </a:spcBef>
            </a:pPr>
            <a:r>
              <a:rPr lang="zh-CN" altLang="en-US" sz="2400" b="1" dirty="0">
                <a:latin typeface="Verdana" panose="020B0604030504040204" pitchFamily="34" charset="0"/>
              </a:rPr>
              <a:t>提高论文写作能力途径 </a:t>
            </a:r>
            <a:endParaRPr lang="zh-CN" altLang="en-US" sz="2400" b="1" dirty="0">
              <a:latin typeface="Verdana" panose="020B0604030504040204" pitchFamily="34" charset="0"/>
            </a:endParaRPr>
          </a:p>
        </p:txBody>
      </p:sp>
      <p:sp>
        <p:nvSpPr>
          <p:cNvPr id="294915" name="Text Box 3"/>
          <p:cNvSpPr txBox="1"/>
          <p:nvPr/>
        </p:nvSpPr>
        <p:spPr>
          <a:xfrm>
            <a:off x="611188" y="2060575"/>
            <a:ext cx="7488237" cy="2738438"/>
          </a:xfrm>
          <a:prstGeom prst="rect">
            <a:avLst/>
          </a:prstGeom>
          <a:noFill/>
          <a:ln w="9525">
            <a:noFill/>
          </a:ln>
        </p:spPr>
        <p:txBody>
          <a:bodyPr>
            <a:spAutoFit/>
          </a:bodyPr>
          <a:p>
            <a:pPr marL="274955" indent="-274955" eaLnBrk="1" hangingPunct="1">
              <a:lnSpc>
                <a:spcPct val="110000"/>
              </a:lnSpc>
              <a:spcBef>
                <a:spcPct val="80000"/>
              </a:spcBef>
              <a:buClr>
                <a:srgbClr val="FF0000"/>
              </a:buClr>
              <a:buFont typeface="Wingdings" panose="05000000000000000000" pitchFamily="2" charset="2"/>
              <a:buChar char="Ø"/>
            </a:pPr>
            <a:r>
              <a:rPr lang="zh-CN" altLang="en-US" sz="2200" b="1" dirty="0">
                <a:latin typeface="Verdana" panose="020B0604030504040204" pitchFamily="34" charset="0"/>
              </a:rPr>
              <a:t>科技论文写作能力提高途径：多读！！多练！！！</a:t>
            </a:r>
            <a:endParaRPr lang="zh-CN" altLang="en-US" sz="2200" b="1" dirty="0">
              <a:latin typeface="Verdana" panose="020B0604030504040204" pitchFamily="34" charset="0"/>
            </a:endParaRPr>
          </a:p>
          <a:p>
            <a:pPr marL="274955" indent="-274955" eaLnBrk="1" hangingPunct="1">
              <a:lnSpc>
                <a:spcPct val="110000"/>
              </a:lnSpc>
              <a:spcBef>
                <a:spcPct val="80000"/>
              </a:spcBef>
              <a:buClr>
                <a:srgbClr val="FF0000"/>
              </a:buClr>
              <a:buFont typeface="Wingdings" panose="05000000000000000000" pitchFamily="2" charset="2"/>
              <a:buChar char="Ø"/>
            </a:pPr>
            <a:r>
              <a:rPr lang="zh-CN" altLang="en-US" sz="2200" b="1" dirty="0">
                <a:latin typeface="Verdana" panose="020B0604030504040204" pitchFamily="34" charset="0"/>
              </a:rPr>
              <a:t>思想基础：下决心，有信心，肯努力，持之以恒</a:t>
            </a:r>
            <a:endParaRPr lang="zh-CN" altLang="en-US" sz="2200" b="1" dirty="0">
              <a:latin typeface="Verdana" panose="020B0604030504040204" pitchFamily="34" charset="0"/>
            </a:endParaRPr>
          </a:p>
          <a:p>
            <a:pPr marL="274955" indent="-274955" eaLnBrk="1" hangingPunct="1">
              <a:lnSpc>
                <a:spcPct val="110000"/>
              </a:lnSpc>
              <a:spcBef>
                <a:spcPct val="80000"/>
              </a:spcBef>
              <a:buClr>
                <a:srgbClr val="FF0000"/>
              </a:buClr>
              <a:buFont typeface="Wingdings" panose="05000000000000000000" pitchFamily="2" charset="2"/>
              <a:buChar char="Ø"/>
            </a:pPr>
            <a:r>
              <a:rPr lang="zh-CN" altLang="en-US" sz="2200" b="1" dirty="0">
                <a:latin typeface="Verdana" panose="020B0604030504040204" pitchFamily="34" charset="0"/>
              </a:rPr>
              <a:t>业务基础：多进行科技研究的实践</a:t>
            </a:r>
            <a:endParaRPr lang="zh-CN" altLang="en-US" sz="2200" b="1" dirty="0">
              <a:latin typeface="Verdana" panose="020B0604030504040204" pitchFamily="34" charset="0"/>
            </a:endParaRPr>
          </a:p>
          <a:p>
            <a:pPr marL="274955" indent="-274955" eaLnBrk="1" hangingPunct="1">
              <a:lnSpc>
                <a:spcPct val="110000"/>
              </a:lnSpc>
              <a:spcBef>
                <a:spcPct val="80000"/>
              </a:spcBef>
              <a:buClr>
                <a:srgbClr val="FF0000"/>
              </a:buClr>
              <a:buFont typeface="Wingdings" panose="05000000000000000000" pitchFamily="2" charset="2"/>
              <a:buChar char="Ø"/>
            </a:pPr>
            <a:r>
              <a:rPr lang="zh-CN" altLang="en-US" sz="2200" b="1" dirty="0">
                <a:latin typeface="Verdana" panose="020B0604030504040204" pitchFamily="34" charset="0"/>
              </a:rPr>
              <a:t>写作基础：选词、造句、谋篇、表达、逻辑、语法、修辞等，杜绝错别字，避免文句不通、布局紊乱等</a:t>
            </a:r>
            <a:endParaRPr lang="zh-CN" altLang="en-US" sz="2200" b="1" dirty="0">
              <a:latin typeface="Verdana" panose="020B0604030504040204" pitchFamily="34" charset="0"/>
            </a:endParaRPr>
          </a:p>
        </p:txBody>
      </p:sp>
      <p:sp>
        <p:nvSpPr>
          <p:cNvPr id="294916" name="Text Box 4"/>
          <p:cNvSpPr txBox="1"/>
          <p:nvPr/>
        </p:nvSpPr>
        <p:spPr>
          <a:xfrm>
            <a:off x="971550" y="5157788"/>
            <a:ext cx="6624638" cy="822325"/>
          </a:xfrm>
          <a:prstGeom prst="rect">
            <a:avLst/>
          </a:prstGeom>
          <a:solidFill>
            <a:srgbClr val="0000FF"/>
          </a:solidFill>
          <a:ln w="9525">
            <a:noFill/>
          </a:ln>
          <a:effectLst>
            <a:outerShdw dist="107763" dir="2699999" algn="ctr" rotWithShape="0">
              <a:schemeClr val="bg2">
                <a:alpha val="50000"/>
              </a:schemeClr>
            </a:outerShdw>
          </a:effectLst>
        </p:spPr>
        <p:txBody>
          <a:bodyPr>
            <a:spAutoFit/>
          </a:bodyPr>
          <a:p>
            <a:pPr algn="ctr" eaLnBrk="1" hangingPunct="1">
              <a:spcBef>
                <a:spcPct val="50000"/>
              </a:spcBef>
            </a:pPr>
            <a:r>
              <a:rPr lang="en-US" altLang="zh-CN" sz="2400" b="1" i="1" dirty="0">
                <a:solidFill>
                  <a:schemeClr val="bg1"/>
                </a:solidFill>
                <a:latin typeface="Verdana" panose="020B0604030504040204" pitchFamily="34" charset="0"/>
              </a:rPr>
              <a:t>There is no way to get experience except through experience.</a:t>
            </a:r>
            <a:r>
              <a:rPr lang="en-US" altLang="zh-CN" sz="2400" b="1" dirty="0">
                <a:solidFill>
                  <a:schemeClr val="bg1"/>
                </a:solidFill>
                <a:latin typeface="Verdana" panose="020B0604030504040204" pitchFamily="34" charset="0"/>
              </a:rPr>
              <a:t> </a:t>
            </a:r>
            <a:endParaRPr lang="en-US" altLang="zh-CN" sz="2400" b="1" dirty="0">
              <a:solidFill>
                <a:schemeClr val="bg1"/>
              </a:solidFill>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294915">
                                            <p:txEl>
                                              <p:charRg st="0" end="23"/>
                                            </p:txEl>
                                          </p:spTgt>
                                        </p:tgtEl>
                                        <p:attrNameLst>
                                          <p:attrName>style.visibility</p:attrName>
                                        </p:attrNameLst>
                                      </p:cBhvr>
                                      <p:to>
                                        <p:strVal val="visible"/>
                                      </p:to>
                                    </p:set>
                                    <p:animEffect transition="in" filter="strips(downRight)">
                                      <p:cBhvr>
                                        <p:cTn id="7" dur="500"/>
                                        <p:tgtEl>
                                          <p:spTgt spid="294915">
                                            <p:txEl>
                                              <p:charRg st="0" end="23"/>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294915">
                                            <p:txEl>
                                              <p:charRg st="23" end="45"/>
                                            </p:txEl>
                                          </p:spTgt>
                                        </p:tgtEl>
                                        <p:attrNameLst>
                                          <p:attrName>style.visibility</p:attrName>
                                        </p:attrNameLst>
                                      </p:cBhvr>
                                      <p:to>
                                        <p:strVal val="visible"/>
                                      </p:to>
                                    </p:set>
                                    <p:animEffect transition="in" filter="strips(downRight)">
                                      <p:cBhvr>
                                        <p:cTn id="11" dur="500"/>
                                        <p:tgtEl>
                                          <p:spTgt spid="294915">
                                            <p:txEl>
                                              <p:charRg st="23" end="45"/>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294915">
                                            <p:txEl>
                                              <p:charRg st="45" end="61"/>
                                            </p:txEl>
                                          </p:spTgt>
                                        </p:tgtEl>
                                        <p:attrNameLst>
                                          <p:attrName>style.visibility</p:attrName>
                                        </p:attrNameLst>
                                      </p:cBhvr>
                                      <p:to>
                                        <p:strVal val="visible"/>
                                      </p:to>
                                    </p:set>
                                    <p:animEffect transition="in" filter="strips(downRight)">
                                      <p:cBhvr>
                                        <p:cTn id="15" dur="500"/>
                                        <p:tgtEl>
                                          <p:spTgt spid="294915">
                                            <p:txEl>
                                              <p:charRg st="45" end="61"/>
                                            </p:txEl>
                                          </p:spTgt>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294915">
                                            <p:txEl>
                                              <p:charRg st="61" end="107"/>
                                            </p:txEl>
                                          </p:spTgt>
                                        </p:tgtEl>
                                        <p:attrNameLst>
                                          <p:attrName>style.visibility</p:attrName>
                                        </p:attrNameLst>
                                      </p:cBhvr>
                                      <p:to>
                                        <p:strVal val="visible"/>
                                      </p:to>
                                    </p:set>
                                    <p:animEffect transition="in" filter="strips(downRight)">
                                      <p:cBhvr>
                                        <p:cTn id="19" dur="500"/>
                                        <p:tgtEl>
                                          <p:spTgt spid="294915">
                                            <p:txEl>
                                              <p:charRg st="61" end="107"/>
                                            </p:txEl>
                                          </p:spTgt>
                                        </p:tgtEl>
                                      </p:cBhvr>
                                    </p:animEffect>
                                  </p:childTnLst>
                                </p:cTn>
                              </p:par>
                            </p:childTnLst>
                          </p:cTn>
                        </p:par>
                        <p:par>
                          <p:cTn id="20" fill="hold">
                            <p:stCondLst>
                              <p:cond delay="2000"/>
                            </p:stCondLst>
                            <p:childTnLst>
                              <p:par>
                                <p:cTn id="21" presetID="4" presetClass="entr" presetSubtype="32" fill="hold" grpId="0" nodeType="afterEffect">
                                  <p:stCondLst>
                                    <p:cond delay="0"/>
                                  </p:stCondLst>
                                  <p:childTnLst>
                                    <p:set>
                                      <p:cBhvr>
                                        <p:cTn id="22" dur="1" fill="hold">
                                          <p:stCondLst>
                                            <p:cond delay="0"/>
                                          </p:stCondLst>
                                        </p:cTn>
                                        <p:tgtEl>
                                          <p:spTgt spid="294916"/>
                                        </p:tgtEl>
                                        <p:attrNameLst>
                                          <p:attrName>style.visibility</p:attrName>
                                        </p:attrNameLst>
                                      </p:cBhvr>
                                      <p:to>
                                        <p:strVal val="visible"/>
                                      </p:to>
                                    </p:set>
                                    <p:animEffect transition="in" filter="box(out)">
                                      <p:cBhvr>
                                        <p:cTn id="23" dur="500"/>
                                        <p:tgtEl>
                                          <p:spTgt spid="294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4674" name="Text Box 2"/>
          <p:cNvSpPr txBox="1"/>
          <p:nvPr/>
        </p:nvSpPr>
        <p:spPr>
          <a:xfrm>
            <a:off x="755650" y="981075"/>
            <a:ext cx="4608513" cy="460375"/>
          </a:xfrm>
          <a:prstGeom prst="rect">
            <a:avLst/>
          </a:prstGeom>
          <a:noFill/>
          <a:ln w="9525">
            <a:noFill/>
          </a:ln>
        </p:spPr>
        <p:txBody>
          <a:bodyPr>
            <a:spAutoFit/>
          </a:bodyPr>
          <a:p>
            <a:pPr eaLnBrk="1" hangingPunct="1">
              <a:spcBef>
                <a:spcPct val="50000"/>
              </a:spcBef>
            </a:pPr>
            <a:r>
              <a:rPr lang="zh-CN" altLang="en-US" sz="2400" b="1" dirty="0">
                <a:latin typeface="Verdana" panose="020B0604030504040204" pitchFamily="34" charset="0"/>
              </a:rPr>
              <a:t>学术道德</a:t>
            </a:r>
            <a:endParaRPr lang="zh-CN" altLang="en-US" sz="2400" b="1" dirty="0">
              <a:latin typeface="Verdana" panose="020B0604030504040204" pitchFamily="34" charset="0"/>
            </a:endParaRPr>
          </a:p>
        </p:txBody>
      </p:sp>
      <p:pic>
        <p:nvPicPr>
          <p:cNvPr id="284675" name="Picture 6" descr="201_20090811_73"/>
          <p:cNvPicPr>
            <a:picLocks noChangeAspect="1"/>
          </p:cNvPicPr>
          <p:nvPr/>
        </p:nvPicPr>
        <p:blipFill>
          <a:blip r:embed="rId1"/>
          <a:srcRect b="9604"/>
          <a:stretch>
            <a:fillRect/>
          </a:stretch>
        </p:blipFill>
        <p:spPr>
          <a:xfrm>
            <a:off x="2484438" y="1700213"/>
            <a:ext cx="4349750" cy="4392612"/>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Text Box 6"/>
          <p:cNvSpPr txBox="1"/>
          <p:nvPr/>
        </p:nvSpPr>
        <p:spPr>
          <a:xfrm>
            <a:off x="611188" y="981075"/>
            <a:ext cx="5184775" cy="583565"/>
          </a:xfrm>
          <a:prstGeom prst="rect">
            <a:avLst/>
          </a:prstGeom>
          <a:noFill/>
          <a:ln w="9525">
            <a:noFill/>
          </a:ln>
        </p:spPr>
        <p:txBody>
          <a:bodyPr>
            <a:spAutoFit/>
          </a:bodyPr>
          <a:p>
            <a:pPr eaLnBrk="1" hangingPunct="1"/>
            <a:r>
              <a:rPr lang="en-US" altLang="zh-CN" sz="3200" b="1" dirty="0">
                <a:solidFill>
                  <a:srgbClr val="FF0000"/>
                </a:solidFill>
                <a:latin typeface="Verdana" panose="020B0604030504040204" pitchFamily="34" charset="0"/>
                <a:ea typeface="新宋体" panose="02010609030101010101" pitchFamily="49" charset="-122"/>
              </a:rPr>
              <a:t>1.5 </a:t>
            </a:r>
            <a:r>
              <a:rPr lang="zh-CN" altLang="en-US" sz="3200" b="1" dirty="0">
                <a:solidFill>
                  <a:srgbClr val="FF0000"/>
                </a:solidFill>
                <a:latin typeface="Verdana" panose="020B0604030504040204" pitchFamily="34" charset="0"/>
                <a:ea typeface="新宋体" panose="02010609030101010101" pitchFamily="49" charset="-122"/>
              </a:rPr>
              <a:t>建模评阅的规则</a:t>
            </a:r>
            <a:endParaRPr lang="zh-CN" altLang="en-US" sz="3200" b="1" dirty="0">
              <a:solidFill>
                <a:srgbClr val="FF0000"/>
              </a:solidFill>
              <a:latin typeface="Verdana" panose="020B0604030504040204" pitchFamily="34" charset="0"/>
              <a:ea typeface="新宋体" panose="02010609030101010101" pitchFamily="49" charset="-122"/>
            </a:endParaRPr>
          </a:p>
        </p:txBody>
      </p:sp>
      <p:sp>
        <p:nvSpPr>
          <p:cNvPr id="11271" name="Text Box 7"/>
          <p:cNvSpPr txBox="1"/>
          <p:nvPr/>
        </p:nvSpPr>
        <p:spPr>
          <a:xfrm>
            <a:off x="313690" y="1557655"/>
            <a:ext cx="8578215" cy="4789805"/>
          </a:xfrm>
          <a:prstGeom prst="rect">
            <a:avLst/>
          </a:prstGeom>
          <a:noFill/>
          <a:ln w="9525">
            <a:noFill/>
          </a:ln>
        </p:spPr>
        <p:txBody>
          <a:bodyPr wrap="square">
            <a:spAutoFit/>
          </a:bodyPr>
          <a:p>
            <a:pPr eaLnBrk="1" hangingPunct="1">
              <a:lnSpc>
                <a:spcPts val="4000"/>
              </a:lnSpc>
              <a:spcBef>
                <a:spcPct val="50000"/>
              </a:spcBef>
            </a:pPr>
            <a:r>
              <a:rPr lang="zh-CN" altLang="en-US" sz="2400" b="1" dirty="0">
                <a:latin typeface="Verdana" panose="020B0604030504040204" pitchFamily="34" charset="0"/>
                <a:sym typeface="Symbol" panose="05050102010706020507" pitchFamily="18" charset="2"/>
              </a:rPr>
              <a:t></a:t>
            </a:r>
            <a:r>
              <a:rPr lang="en-US" altLang="zh-CN" sz="2400" b="1" dirty="0">
                <a:sym typeface="Symbol" panose="05050102010706020507" pitchFamily="18" charset="2"/>
              </a:rPr>
              <a:t>2017</a:t>
            </a:r>
            <a:r>
              <a:rPr lang="zh-CN" altLang="en-US" sz="2400" b="1" dirty="0">
                <a:sym typeface="Symbol" panose="05050102010706020507" pitchFamily="18" charset="2"/>
              </a:rPr>
              <a:t>年（某省）</a:t>
            </a:r>
            <a:r>
              <a:rPr lang="en-US" altLang="zh-CN" sz="2400" b="1" dirty="0">
                <a:sym typeface="Symbol" panose="05050102010706020507" pitchFamily="18" charset="2"/>
              </a:rPr>
              <a:t>B</a:t>
            </a:r>
            <a:r>
              <a:rPr lang="zh-CN" altLang="en-US" sz="2400" b="1" dirty="0">
                <a:sym typeface="Symbol" panose="05050102010706020507" pitchFamily="18" charset="2"/>
              </a:rPr>
              <a:t>题为例</a:t>
            </a:r>
            <a:endParaRPr lang="zh-CN" altLang="en-US" sz="2400" b="1" dirty="0">
              <a:latin typeface="Verdana" panose="020B0604030504040204" pitchFamily="34" charset="0"/>
              <a:sym typeface="Symbol" panose="05050102010706020507" pitchFamily="18" charset="2"/>
            </a:endParaRPr>
          </a:p>
          <a:p>
            <a:pPr eaLnBrk="1" hangingPunct="1">
              <a:lnSpc>
                <a:spcPts val="4000"/>
              </a:lnSpc>
              <a:spcBef>
                <a:spcPct val="50000"/>
              </a:spcBef>
            </a:pPr>
            <a:r>
              <a:rPr lang="en-US" altLang="zh-CN" sz="2400" b="1" dirty="0">
                <a:latin typeface="Arial" panose="020B0604020202020204" pitchFamily="34" charset="0"/>
                <a:sym typeface="Symbol" panose="05050102010706020507" pitchFamily="18" charset="2"/>
              </a:rPr>
              <a:t>     </a:t>
            </a:r>
            <a:r>
              <a:rPr lang="zh-CN" altLang="en-US" sz="2400" b="1" dirty="0">
                <a:latin typeface="Arial" panose="020B0604020202020204" pitchFamily="34" charset="0"/>
                <a:sym typeface="Symbol" panose="05050102010706020507" pitchFamily="18" charset="2"/>
              </a:rPr>
              <a:t>►摘要</a:t>
            </a:r>
            <a:r>
              <a:rPr lang="en-US" altLang="zh-CN" sz="2400" b="1" dirty="0">
                <a:latin typeface="Arial" panose="020B0604020202020204" pitchFamily="34" charset="0"/>
                <a:sym typeface="Symbol" panose="05050102010706020507" pitchFamily="18" charset="2"/>
              </a:rPr>
              <a:t>10</a:t>
            </a:r>
            <a:r>
              <a:rPr lang="zh-CN" altLang="en-US" sz="2400" b="1" dirty="0">
                <a:latin typeface="Arial" panose="020B0604020202020204" pitchFamily="34" charset="0"/>
                <a:sym typeface="Symbol" panose="05050102010706020507" pitchFamily="18" charset="2"/>
              </a:rPr>
              <a:t>分（背景，各问题简述、方法和结果，结束语等）</a:t>
            </a:r>
            <a:endParaRPr lang="zh-CN" altLang="en-US" sz="2400" b="1" dirty="0">
              <a:latin typeface="Arial" panose="020B0604020202020204" pitchFamily="34" charset="0"/>
              <a:sym typeface="Symbol" panose="05050102010706020507" pitchFamily="18" charset="2"/>
            </a:endParaRPr>
          </a:p>
          <a:p>
            <a:pPr eaLnBrk="1" hangingPunct="1">
              <a:lnSpc>
                <a:spcPts val="4000"/>
              </a:lnSpc>
              <a:spcBef>
                <a:spcPct val="50000"/>
              </a:spcBef>
            </a:pPr>
            <a:r>
              <a:rPr lang="en-US" altLang="zh-CN" sz="2400" b="1" dirty="0">
                <a:latin typeface="Arial" panose="020B0604020202020204" pitchFamily="34" charset="0"/>
                <a:sym typeface="Symbol" panose="05050102010706020507" pitchFamily="18" charset="2"/>
              </a:rPr>
              <a:t>     </a:t>
            </a:r>
            <a:r>
              <a:rPr lang="zh-CN" altLang="en-US" sz="2400" b="1" dirty="0">
                <a:latin typeface="Arial" panose="020B0604020202020204" pitchFamily="34" charset="0"/>
                <a:sym typeface="Symbol" panose="05050102010706020507" pitchFamily="18" charset="2"/>
              </a:rPr>
              <a:t>►问题一</a:t>
            </a:r>
            <a:r>
              <a:rPr lang="en-US" altLang="zh-CN" sz="2400" b="1" dirty="0">
                <a:latin typeface="Arial" panose="020B0604020202020204" pitchFamily="34" charset="0"/>
                <a:sym typeface="Symbol" panose="05050102010706020507" pitchFamily="18" charset="2"/>
              </a:rPr>
              <a:t>30</a:t>
            </a:r>
            <a:r>
              <a:rPr lang="zh-CN" altLang="en-US" sz="2400" b="1" dirty="0">
                <a:latin typeface="Arial" panose="020B0604020202020204" pitchFamily="34" charset="0"/>
                <a:sym typeface="Symbol" panose="05050102010706020507" pitchFamily="18" charset="2"/>
              </a:rPr>
              <a:t>分</a:t>
            </a:r>
            <a:endParaRPr lang="zh-CN" altLang="en-US" sz="2400" b="1" dirty="0">
              <a:latin typeface="Arial" panose="020B0604020202020204" pitchFamily="34" charset="0"/>
              <a:sym typeface="Symbol" panose="05050102010706020507" pitchFamily="18" charset="2"/>
            </a:endParaRPr>
          </a:p>
          <a:p>
            <a:pPr eaLnBrk="1" hangingPunct="1">
              <a:lnSpc>
                <a:spcPts val="4000"/>
              </a:lnSpc>
              <a:spcBef>
                <a:spcPct val="50000"/>
              </a:spcBef>
            </a:pPr>
            <a:r>
              <a:rPr lang="en-US" altLang="zh-CN" sz="2400" b="1" dirty="0">
                <a:latin typeface="Arial" panose="020B0604020202020204" pitchFamily="34" charset="0"/>
                <a:sym typeface="Symbol" panose="05050102010706020507" pitchFamily="18" charset="2"/>
              </a:rPr>
              <a:t>     </a:t>
            </a:r>
            <a:r>
              <a:rPr lang="zh-CN" altLang="en-US" sz="2400" b="1" dirty="0">
                <a:latin typeface="Arial" panose="020B0604020202020204" pitchFamily="34" charset="0"/>
                <a:sym typeface="Symbol" panose="05050102010706020507" pitchFamily="18" charset="2"/>
              </a:rPr>
              <a:t>►问题二</a:t>
            </a:r>
            <a:r>
              <a:rPr lang="en-US" altLang="zh-CN" sz="2400" b="1" dirty="0">
                <a:latin typeface="Arial" panose="020B0604020202020204" pitchFamily="34" charset="0"/>
                <a:sym typeface="Symbol" panose="05050102010706020507" pitchFamily="18" charset="2"/>
              </a:rPr>
              <a:t>25</a:t>
            </a:r>
            <a:r>
              <a:rPr lang="zh-CN" altLang="en-US" sz="2400" b="1" dirty="0">
                <a:latin typeface="Arial" panose="020B0604020202020204" pitchFamily="34" charset="0"/>
                <a:sym typeface="Symbol" panose="05050102010706020507" pitchFamily="18" charset="2"/>
              </a:rPr>
              <a:t>分</a:t>
            </a:r>
            <a:endParaRPr lang="zh-CN" altLang="en-US" sz="2400" b="1" dirty="0">
              <a:latin typeface="Arial" panose="020B0604020202020204" pitchFamily="34" charset="0"/>
              <a:sym typeface="Symbol" panose="05050102010706020507" pitchFamily="18" charset="2"/>
            </a:endParaRPr>
          </a:p>
          <a:p>
            <a:pPr eaLnBrk="1" hangingPunct="1">
              <a:lnSpc>
                <a:spcPts val="4000"/>
              </a:lnSpc>
              <a:spcBef>
                <a:spcPct val="50000"/>
              </a:spcBef>
            </a:pPr>
            <a:r>
              <a:rPr lang="en-US" altLang="zh-CN" sz="2400" b="1" dirty="0">
                <a:latin typeface="Arial" panose="020B0604020202020204" pitchFamily="34" charset="0"/>
                <a:sym typeface="Symbol" panose="05050102010706020507" pitchFamily="18" charset="2"/>
              </a:rPr>
              <a:t>     </a:t>
            </a:r>
            <a:r>
              <a:rPr lang="zh-CN" altLang="en-US" sz="2400" b="1" dirty="0">
                <a:latin typeface="Arial" panose="020B0604020202020204" pitchFamily="34" charset="0"/>
                <a:sym typeface="Symbol" panose="05050102010706020507" pitchFamily="18" charset="2"/>
              </a:rPr>
              <a:t>►问题三</a:t>
            </a:r>
            <a:r>
              <a:rPr lang="en-US" altLang="zh-CN" sz="2400" b="1" dirty="0">
                <a:latin typeface="Arial" panose="020B0604020202020204" pitchFamily="34" charset="0"/>
                <a:sym typeface="Symbol" panose="05050102010706020507" pitchFamily="18" charset="2"/>
              </a:rPr>
              <a:t>10</a:t>
            </a:r>
            <a:r>
              <a:rPr lang="zh-CN" altLang="en-US" sz="2400" b="1" dirty="0">
                <a:latin typeface="Arial" panose="020B0604020202020204" pitchFamily="34" charset="0"/>
                <a:sym typeface="Symbol" panose="05050102010706020507" pitchFamily="18" charset="2"/>
              </a:rPr>
              <a:t>分</a:t>
            </a:r>
            <a:endParaRPr lang="zh-CN" altLang="en-US" sz="2400" b="1" dirty="0">
              <a:latin typeface="Arial" panose="020B0604020202020204" pitchFamily="34" charset="0"/>
              <a:sym typeface="Symbol" panose="05050102010706020507" pitchFamily="18" charset="2"/>
            </a:endParaRPr>
          </a:p>
          <a:p>
            <a:pPr eaLnBrk="1" hangingPunct="1">
              <a:lnSpc>
                <a:spcPts val="4000"/>
              </a:lnSpc>
              <a:spcBef>
                <a:spcPct val="50000"/>
              </a:spcBef>
            </a:pPr>
            <a:r>
              <a:rPr lang="zh-CN" altLang="en-US" sz="2400" b="1" dirty="0">
                <a:latin typeface="Arial" panose="020B0604020202020204" pitchFamily="34" charset="0"/>
                <a:sym typeface="Symbol" panose="05050102010706020507" pitchFamily="18" charset="2"/>
              </a:rPr>
              <a:t> </a:t>
            </a:r>
            <a:r>
              <a:rPr lang="en-US" altLang="zh-CN" sz="2400" b="1" dirty="0">
                <a:latin typeface="Arial" panose="020B0604020202020204" pitchFamily="34" charset="0"/>
                <a:sym typeface="Symbol" panose="05050102010706020507" pitchFamily="18" charset="2"/>
              </a:rPr>
              <a:t>    ►</a:t>
            </a:r>
            <a:r>
              <a:rPr lang="zh-CN" altLang="en-US" sz="2400" b="1" dirty="0">
                <a:latin typeface="Arial" panose="020B0604020202020204" pitchFamily="34" charset="0"/>
                <a:sym typeface="Symbol" panose="05050102010706020507" pitchFamily="18" charset="2"/>
              </a:rPr>
              <a:t>问题四</a:t>
            </a:r>
            <a:r>
              <a:rPr lang="en-US" altLang="zh-CN" sz="2400" b="1" dirty="0">
                <a:latin typeface="Arial" panose="020B0604020202020204" pitchFamily="34" charset="0"/>
                <a:sym typeface="Symbol" panose="05050102010706020507" pitchFamily="18" charset="2"/>
              </a:rPr>
              <a:t>15</a:t>
            </a:r>
            <a:r>
              <a:rPr lang="zh-CN" altLang="en-US" sz="2400" b="1" dirty="0">
                <a:latin typeface="Arial" panose="020B0604020202020204" pitchFamily="34" charset="0"/>
                <a:sym typeface="Symbol" panose="05050102010706020507" pitchFamily="18" charset="2"/>
              </a:rPr>
              <a:t>分</a:t>
            </a:r>
            <a:endParaRPr lang="en-US" altLang="zh-CN" sz="2400" b="1" dirty="0">
              <a:latin typeface="Verdana" panose="020B0604030504040204" pitchFamily="34" charset="0"/>
              <a:sym typeface="Symbol" panose="05050102010706020507" pitchFamily="18" charset="2"/>
            </a:endParaRPr>
          </a:p>
          <a:p>
            <a:pPr eaLnBrk="1" hangingPunct="1">
              <a:lnSpc>
                <a:spcPts val="4000"/>
              </a:lnSpc>
              <a:spcBef>
                <a:spcPct val="50000"/>
              </a:spcBef>
            </a:pPr>
            <a:r>
              <a:rPr lang="en-US" altLang="zh-CN" sz="2400" b="1" dirty="0">
                <a:latin typeface="Verdana" panose="020B0604030504040204" pitchFamily="34" charset="0"/>
                <a:sym typeface="Symbol" panose="05050102010706020507" pitchFamily="18" charset="2"/>
              </a:rPr>
              <a:t>    </a:t>
            </a:r>
            <a:r>
              <a:rPr lang="en-US" altLang="zh-CN" sz="2400" b="1" dirty="0">
                <a:latin typeface="Arial" panose="020B0604020202020204" pitchFamily="34" charset="0"/>
                <a:sym typeface="Symbol" panose="05050102010706020507" pitchFamily="18" charset="2"/>
              </a:rPr>
              <a:t>►</a:t>
            </a:r>
            <a:r>
              <a:rPr lang="zh-CN" altLang="en-US" sz="2400" b="1" dirty="0">
                <a:latin typeface="Arial" panose="020B0604020202020204" pitchFamily="34" charset="0"/>
                <a:sym typeface="Symbol" panose="05050102010706020507" pitchFamily="18" charset="2"/>
              </a:rPr>
              <a:t>论文整体写作</a:t>
            </a:r>
            <a:r>
              <a:rPr lang="en-US" altLang="zh-CN" sz="2400" b="1" dirty="0">
                <a:latin typeface="Arial" panose="020B0604020202020204" pitchFamily="34" charset="0"/>
                <a:sym typeface="Symbol" panose="05050102010706020507" pitchFamily="18" charset="2"/>
              </a:rPr>
              <a:t>10</a:t>
            </a:r>
            <a:r>
              <a:rPr lang="zh-CN" altLang="en-US" sz="2400" b="1" dirty="0">
                <a:latin typeface="Arial" panose="020B0604020202020204" pitchFamily="34" charset="0"/>
                <a:sym typeface="Symbol" panose="05050102010706020507" pitchFamily="18" charset="2"/>
              </a:rPr>
              <a:t>分</a:t>
            </a:r>
            <a:endParaRPr lang="zh-CN" altLang="en-US" sz="2400" b="1" dirty="0">
              <a:latin typeface="Verdana" panose="020B0604030504040204" pitchFamily="34" charset="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strips(downRight)">
                                      <p:cBhvr>
                                        <p:cTn id="7" dur="500"/>
                                        <p:tgtEl>
                                          <p:spTgt spid="11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5698" name="Text Box 4"/>
          <p:cNvSpPr txBox="1"/>
          <p:nvPr/>
        </p:nvSpPr>
        <p:spPr>
          <a:xfrm>
            <a:off x="971550" y="2708275"/>
            <a:ext cx="4608513" cy="460375"/>
          </a:xfrm>
          <a:prstGeom prst="rect">
            <a:avLst/>
          </a:prstGeom>
          <a:noFill/>
          <a:ln w="9525">
            <a:noFill/>
          </a:ln>
        </p:spPr>
        <p:txBody>
          <a:bodyPr>
            <a:spAutoFit/>
          </a:bodyPr>
          <a:p>
            <a:pPr eaLnBrk="1" hangingPunct="1">
              <a:spcBef>
                <a:spcPct val="50000"/>
              </a:spcBef>
              <a:buFont typeface="Wingdings" panose="05000000000000000000" pitchFamily="2" charset="2"/>
              <a:buChar char="l"/>
            </a:pPr>
            <a:r>
              <a:rPr lang="en-US" altLang="zh-CN" sz="2400" b="1" dirty="0">
                <a:solidFill>
                  <a:srgbClr val="0000FF"/>
                </a:solidFill>
                <a:latin typeface="黑体" panose="02010609060101010101" pitchFamily="49" charset="-122"/>
                <a:ea typeface="黑体" panose="02010609060101010101" pitchFamily="49" charset="-122"/>
              </a:rPr>
              <a:t> </a:t>
            </a:r>
            <a:r>
              <a:rPr lang="zh-CN" altLang="en-US" sz="2400" b="1" dirty="0">
                <a:solidFill>
                  <a:srgbClr val="0000FF"/>
                </a:solidFill>
                <a:latin typeface="黑体" panose="02010609060101010101" pitchFamily="49" charset="-122"/>
                <a:ea typeface="黑体" panose="02010609060101010101" pitchFamily="49" charset="-122"/>
              </a:rPr>
              <a:t>造假 </a:t>
            </a:r>
            <a:endParaRPr lang="zh-CN" altLang="en-US" sz="2400" b="1" dirty="0">
              <a:solidFill>
                <a:srgbClr val="0000FF"/>
              </a:solidFill>
              <a:latin typeface="黑体" panose="02010609060101010101" pitchFamily="49" charset="-122"/>
              <a:ea typeface="黑体" panose="02010609060101010101" pitchFamily="49" charset="-122"/>
            </a:endParaRPr>
          </a:p>
        </p:txBody>
      </p:sp>
      <p:sp>
        <p:nvSpPr>
          <p:cNvPr id="266245" name="Text Box 5"/>
          <p:cNvSpPr txBox="1"/>
          <p:nvPr/>
        </p:nvSpPr>
        <p:spPr>
          <a:xfrm>
            <a:off x="1331913" y="3500438"/>
            <a:ext cx="7272337" cy="1881187"/>
          </a:xfrm>
          <a:prstGeom prst="rect">
            <a:avLst/>
          </a:prstGeom>
          <a:noFill/>
          <a:ln w="9525">
            <a:noFill/>
          </a:ln>
        </p:spPr>
        <p:txBody>
          <a:bodyPr>
            <a:spAutoFit/>
          </a:bodyPr>
          <a:p>
            <a:pPr marL="274955" indent="-274955" eaLnBrk="1" hangingPunct="1">
              <a:lnSpc>
                <a:spcPct val="110000"/>
              </a:lnSpc>
              <a:spcBef>
                <a:spcPct val="80000"/>
              </a:spcBef>
              <a:buClr>
                <a:srgbClr val="FF0000"/>
              </a:buClr>
              <a:buFont typeface="Wingdings" panose="05000000000000000000" pitchFamily="2" charset="2"/>
              <a:buChar char="Ø"/>
            </a:pPr>
            <a:r>
              <a:rPr lang="zh-CN" altLang="en-US" sz="2400" b="1" dirty="0">
                <a:latin typeface="Verdana" panose="020B0604030504040204" pitchFamily="34" charset="0"/>
              </a:rPr>
              <a:t>将不完整的实验数据修改成为更完整</a:t>
            </a:r>
            <a:endParaRPr lang="zh-CN" altLang="en-US" sz="2400" b="1" dirty="0">
              <a:latin typeface="Verdana" panose="020B0604030504040204" pitchFamily="34" charset="0"/>
            </a:endParaRPr>
          </a:p>
          <a:p>
            <a:pPr marL="274955" indent="-274955" eaLnBrk="1" hangingPunct="1">
              <a:lnSpc>
                <a:spcPct val="110000"/>
              </a:lnSpc>
              <a:spcBef>
                <a:spcPct val="80000"/>
              </a:spcBef>
              <a:buClr>
                <a:srgbClr val="FF0000"/>
              </a:buClr>
              <a:buFont typeface="Wingdings" panose="05000000000000000000" pitchFamily="2" charset="2"/>
              <a:buChar char="Ø"/>
            </a:pPr>
            <a:r>
              <a:rPr lang="zh-CN" altLang="en-US" sz="2400" b="1" dirty="0">
                <a:latin typeface="Verdana" panose="020B0604030504040204" pitchFamily="34" charset="0"/>
              </a:rPr>
              <a:t>保留符合期望的数据，抛弃不合期望的</a:t>
            </a:r>
            <a:endParaRPr lang="zh-CN" altLang="en-US" sz="2400" b="1" dirty="0">
              <a:latin typeface="Verdana" panose="020B0604030504040204" pitchFamily="34" charset="0"/>
            </a:endParaRPr>
          </a:p>
          <a:p>
            <a:pPr marL="274955" indent="-274955" eaLnBrk="1" hangingPunct="1">
              <a:lnSpc>
                <a:spcPct val="110000"/>
              </a:lnSpc>
              <a:spcBef>
                <a:spcPct val="80000"/>
              </a:spcBef>
              <a:buClr>
                <a:srgbClr val="FF0000"/>
              </a:buClr>
              <a:buFont typeface="Wingdings" panose="05000000000000000000" pitchFamily="2" charset="2"/>
              <a:buChar char="Ø"/>
            </a:pPr>
            <a:r>
              <a:rPr lang="zh-CN" altLang="en-US" sz="2400" b="1" dirty="0">
                <a:latin typeface="Verdana" panose="020B0604030504040204" pitchFamily="34" charset="0"/>
              </a:rPr>
              <a:t>修改或伪造论文的一部分甚至全部的数据或照片</a:t>
            </a:r>
            <a:endParaRPr lang="zh-CN" altLang="en-US" sz="2400" b="1" dirty="0">
              <a:latin typeface="Verdana" panose="020B0604030504040204" pitchFamily="34" charset="0"/>
            </a:endParaRPr>
          </a:p>
        </p:txBody>
      </p:sp>
      <p:sp>
        <p:nvSpPr>
          <p:cNvPr id="285700" name="Text Box 6"/>
          <p:cNvSpPr txBox="1"/>
          <p:nvPr/>
        </p:nvSpPr>
        <p:spPr>
          <a:xfrm>
            <a:off x="755650" y="1916113"/>
            <a:ext cx="5257800" cy="460375"/>
          </a:xfrm>
          <a:prstGeom prst="rect">
            <a:avLst/>
          </a:prstGeom>
          <a:noFill/>
          <a:ln w="9525">
            <a:noFill/>
          </a:ln>
        </p:spPr>
        <p:txBody>
          <a:bodyPr>
            <a:spAutoFit/>
          </a:bodyPr>
          <a:p>
            <a:pPr eaLnBrk="1" hangingPunct="1">
              <a:spcBef>
                <a:spcPct val="50000"/>
              </a:spcBef>
            </a:pPr>
            <a:r>
              <a:rPr lang="zh-CN" altLang="en-US" sz="2400" b="1" dirty="0">
                <a:solidFill>
                  <a:srgbClr val="0000FF"/>
                </a:solidFill>
                <a:latin typeface="Verdana" panose="020B0604030504040204" pitchFamily="34" charset="0"/>
              </a:rPr>
              <a:t>学术不端的常见表现</a:t>
            </a:r>
            <a:endParaRPr lang="zh-CN" altLang="en-US" sz="2400" b="1" dirty="0">
              <a:solidFill>
                <a:srgbClr val="0000FF"/>
              </a:solidFill>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266245">
                                            <p:txEl>
                                              <p:charRg st="0" end="17"/>
                                            </p:txEl>
                                          </p:spTgt>
                                        </p:tgtEl>
                                        <p:attrNameLst>
                                          <p:attrName>style.visibility</p:attrName>
                                        </p:attrNameLst>
                                      </p:cBhvr>
                                      <p:to>
                                        <p:strVal val="visible"/>
                                      </p:to>
                                    </p:set>
                                    <p:animEffect transition="in" filter="strips(downRight)">
                                      <p:cBhvr>
                                        <p:cTn id="7" dur="500"/>
                                        <p:tgtEl>
                                          <p:spTgt spid="266245">
                                            <p:txEl>
                                              <p:charRg st="0" end="17"/>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266245">
                                            <p:txEl>
                                              <p:charRg st="17" end="35"/>
                                            </p:txEl>
                                          </p:spTgt>
                                        </p:tgtEl>
                                        <p:attrNameLst>
                                          <p:attrName>style.visibility</p:attrName>
                                        </p:attrNameLst>
                                      </p:cBhvr>
                                      <p:to>
                                        <p:strVal val="visible"/>
                                      </p:to>
                                    </p:set>
                                    <p:animEffect transition="in" filter="strips(downRight)">
                                      <p:cBhvr>
                                        <p:cTn id="11" dur="500"/>
                                        <p:tgtEl>
                                          <p:spTgt spid="266245">
                                            <p:txEl>
                                              <p:charRg st="17" end="35"/>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266245">
                                            <p:txEl>
                                              <p:charRg st="35" end="57"/>
                                            </p:txEl>
                                          </p:spTgt>
                                        </p:tgtEl>
                                        <p:attrNameLst>
                                          <p:attrName>style.visibility</p:attrName>
                                        </p:attrNameLst>
                                      </p:cBhvr>
                                      <p:to>
                                        <p:strVal val="visible"/>
                                      </p:to>
                                    </p:set>
                                    <p:animEffect transition="in" filter="strips(downRight)">
                                      <p:cBhvr>
                                        <p:cTn id="15" dur="500"/>
                                        <p:tgtEl>
                                          <p:spTgt spid="266245">
                                            <p:txEl>
                                              <p:charRg st="35" end="5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22" name="Text Box 2"/>
          <p:cNvSpPr txBox="1"/>
          <p:nvPr/>
        </p:nvSpPr>
        <p:spPr>
          <a:xfrm>
            <a:off x="684213" y="1916113"/>
            <a:ext cx="4392612" cy="457200"/>
          </a:xfrm>
          <a:prstGeom prst="rect">
            <a:avLst/>
          </a:prstGeom>
          <a:noFill/>
          <a:ln w="9525">
            <a:noFill/>
          </a:ln>
        </p:spPr>
        <p:txBody>
          <a:bodyPr>
            <a:spAutoFit/>
          </a:bodyPr>
          <a:p>
            <a:pPr eaLnBrk="1" hangingPunct="1">
              <a:spcBef>
                <a:spcPct val="50000"/>
              </a:spcBef>
              <a:buFont typeface="Wingdings" panose="05000000000000000000" pitchFamily="2" charset="2"/>
              <a:buChar char="l"/>
            </a:pPr>
            <a:r>
              <a:rPr lang="en-US" altLang="zh-CN" sz="2400" b="1" dirty="0">
                <a:solidFill>
                  <a:srgbClr val="0000FF"/>
                </a:solidFill>
                <a:latin typeface="黑体" panose="02010609060101010101" pitchFamily="49" charset="-122"/>
                <a:ea typeface="黑体" panose="02010609060101010101" pitchFamily="49" charset="-122"/>
              </a:rPr>
              <a:t> </a:t>
            </a:r>
            <a:r>
              <a:rPr lang="zh-CN" altLang="en-US" sz="2400" b="1" dirty="0">
                <a:solidFill>
                  <a:srgbClr val="0000FF"/>
                </a:solidFill>
                <a:latin typeface="黑体" panose="02010609060101010101" pitchFamily="49" charset="-122"/>
                <a:ea typeface="黑体" panose="02010609060101010101" pitchFamily="49" charset="-122"/>
              </a:rPr>
              <a:t>剽窃和抄袭 </a:t>
            </a:r>
            <a:endParaRPr lang="zh-CN" altLang="en-US" sz="2400" b="1" dirty="0">
              <a:solidFill>
                <a:srgbClr val="0000FF"/>
              </a:solidFill>
              <a:latin typeface="黑体" panose="02010609060101010101" pitchFamily="49" charset="-122"/>
              <a:ea typeface="黑体" panose="02010609060101010101" pitchFamily="49" charset="-122"/>
            </a:endParaRPr>
          </a:p>
        </p:txBody>
      </p:sp>
      <p:sp>
        <p:nvSpPr>
          <p:cNvPr id="217091" name="Text Box 3"/>
          <p:cNvSpPr txBox="1"/>
          <p:nvPr/>
        </p:nvSpPr>
        <p:spPr>
          <a:xfrm>
            <a:off x="1258888" y="2790825"/>
            <a:ext cx="7129462" cy="3086100"/>
          </a:xfrm>
          <a:prstGeom prst="rect">
            <a:avLst/>
          </a:prstGeom>
          <a:noFill/>
          <a:ln w="9525">
            <a:noFill/>
          </a:ln>
        </p:spPr>
        <p:txBody>
          <a:bodyPr>
            <a:spAutoFit/>
          </a:bodyPr>
          <a:p>
            <a:pPr marL="274955" indent="-274955" eaLnBrk="1" hangingPunct="1">
              <a:lnSpc>
                <a:spcPct val="110000"/>
              </a:lnSpc>
              <a:spcBef>
                <a:spcPct val="80000"/>
              </a:spcBef>
              <a:buClr>
                <a:srgbClr val="FF0000"/>
              </a:buClr>
              <a:buFont typeface="Wingdings" panose="05000000000000000000" pitchFamily="2" charset="2"/>
              <a:buChar char="Ø"/>
            </a:pPr>
            <a:r>
              <a:rPr lang="zh-CN" altLang="en-US" sz="2400" b="1" dirty="0">
                <a:latin typeface="Verdana" panose="020B0604030504040204" pitchFamily="34" charset="0"/>
              </a:rPr>
              <a:t>把別人的观点或研究成果据为己有</a:t>
            </a:r>
            <a:endParaRPr lang="zh-CN" altLang="en-US" sz="2400" b="1" dirty="0">
              <a:latin typeface="Verdana" panose="020B0604030504040204" pitchFamily="34" charset="0"/>
            </a:endParaRPr>
          </a:p>
          <a:p>
            <a:pPr marL="274955" indent="-274955" eaLnBrk="1" hangingPunct="1">
              <a:lnSpc>
                <a:spcPct val="110000"/>
              </a:lnSpc>
              <a:spcBef>
                <a:spcPct val="80000"/>
              </a:spcBef>
              <a:buClr>
                <a:srgbClr val="FF0000"/>
              </a:buClr>
              <a:buFont typeface="Wingdings" panose="05000000000000000000" pitchFamily="2" charset="2"/>
              <a:buChar char="Ø"/>
            </a:pPr>
            <a:r>
              <a:rPr lang="zh-CN" altLang="en-US" sz="2400" b="1" dirty="0">
                <a:latin typeface="Verdana" panose="020B0604030504040204" pitchFamily="34" charset="0"/>
              </a:rPr>
              <a:t>別人已发表的研究成果，未依照规定方法引用，注明出处</a:t>
            </a:r>
            <a:endParaRPr lang="zh-CN" altLang="en-US" sz="2400" b="1" dirty="0">
              <a:latin typeface="Verdana" panose="020B0604030504040204" pitchFamily="34" charset="0"/>
            </a:endParaRPr>
          </a:p>
          <a:p>
            <a:pPr marL="274955" indent="-274955" eaLnBrk="1" hangingPunct="1">
              <a:lnSpc>
                <a:spcPct val="110000"/>
              </a:lnSpc>
              <a:spcBef>
                <a:spcPct val="80000"/>
              </a:spcBef>
              <a:buClr>
                <a:srgbClr val="FF0000"/>
              </a:buClr>
              <a:buFont typeface="Wingdings" panose="05000000000000000000" pitchFamily="2" charset="2"/>
              <a:buChar char="Ø"/>
            </a:pPr>
            <a:r>
              <a:rPr lang="zh-CN" altLang="en-US" sz="2400" b="1" dirty="0">
                <a:latin typeface="Verdana" panose="020B0604030504040204" pitchFamily="34" charset="0"/>
              </a:rPr>
              <a:t>引用不恰当，尽管列入参考文献，但淡化或含混不清，或者是整段、整个模型地引用，或者主要的证据引用他人以公开的数据或图片</a:t>
            </a:r>
            <a:endParaRPr lang="zh-CN" altLang="en-US" sz="24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217091">
                                            <p:txEl>
                                              <p:charRg st="0" end="16"/>
                                            </p:txEl>
                                          </p:spTgt>
                                        </p:tgtEl>
                                        <p:attrNameLst>
                                          <p:attrName>style.visibility</p:attrName>
                                        </p:attrNameLst>
                                      </p:cBhvr>
                                      <p:to>
                                        <p:strVal val="visible"/>
                                      </p:to>
                                    </p:set>
                                    <p:animEffect transition="in" filter="strips(downRight)">
                                      <p:cBhvr>
                                        <p:cTn id="7" dur="500"/>
                                        <p:tgtEl>
                                          <p:spTgt spid="217091">
                                            <p:txEl>
                                              <p:charRg st="0" end="16"/>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217091">
                                            <p:txEl>
                                              <p:charRg st="16" end="42"/>
                                            </p:txEl>
                                          </p:spTgt>
                                        </p:tgtEl>
                                        <p:attrNameLst>
                                          <p:attrName>style.visibility</p:attrName>
                                        </p:attrNameLst>
                                      </p:cBhvr>
                                      <p:to>
                                        <p:strVal val="visible"/>
                                      </p:to>
                                    </p:set>
                                    <p:animEffect transition="in" filter="strips(downRight)">
                                      <p:cBhvr>
                                        <p:cTn id="11" dur="500"/>
                                        <p:tgtEl>
                                          <p:spTgt spid="217091">
                                            <p:txEl>
                                              <p:charRg st="16" end="42"/>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217091">
                                            <p:txEl>
                                              <p:charRg st="42" end="101"/>
                                            </p:txEl>
                                          </p:spTgt>
                                        </p:tgtEl>
                                        <p:attrNameLst>
                                          <p:attrName>style.visibility</p:attrName>
                                        </p:attrNameLst>
                                      </p:cBhvr>
                                      <p:to>
                                        <p:strVal val="visible"/>
                                      </p:to>
                                    </p:set>
                                    <p:animEffect transition="in" filter="strips(downRight)">
                                      <p:cBhvr>
                                        <p:cTn id="15" dur="500"/>
                                        <p:tgtEl>
                                          <p:spTgt spid="217091">
                                            <p:txEl>
                                              <p:charRg st="42" end="10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7746" name="Text Box 2"/>
          <p:cNvSpPr txBox="1"/>
          <p:nvPr/>
        </p:nvSpPr>
        <p:spPr>
          <a:xfrm>
            <a:off x="755650" y="1773238"/>
            <a:ext cx="6192838" cy="457200"/>
          </a:xfrm>
          <a:prstGeom prst="rect">
            <a:avLst/>
          </a:prstGeom>
          <a:noFill/>
          <a:ln w="9525">
            <a:noFill/>
          </a:ln>
        </p:spPr>
        <p:txBody>
          <a:bodyPr>
            <a:spAutoFit/>
          </a:bodyPr>
          <a:p>
            <a:pPr eaLnBrk="1" hangingPunct="1">
              <a:spcBef>
                <a:spcPct val="50000"/>
              </a:spcBef>
              <a:buFont typeface="Wingdings" panose="05000000000000000000" pitchFamily="2" charset="2"/>
              <a:buChar char="l"/>
            </a:pPr>
            <a:r>
              <a:rPr lang="en-US" altLang="zh-CN" sz="2400" b="1" dirty="0">
                <a:solidFill>
                  <a:srgbClr val="0000FF"/>
                </a:solidFill>
                <a:latin typeface="黑体" panose="02010609060101010101" pitchFamily="49" charset="-122"/>
                <a:ea typeface="黑体" panose="02010609060101010101" pitchFamily="49" charset="-122"/>
              </a:rPr>
              <a:t> </a:t>
            </a:r>
            <a:r>
              <a:rPr lang="zh-CN" altLang="en-US" sz="2400" b="1" dirty="0">
                <a:solidFill>
                  <a:srgbClr val="0000FF"/>
                </a:solidFill>
                <a:latin typeface="黑体" panose="02010609060101010101" pitchFamily="49" charset="-122"/>
                <a:ea typeface="黑体" panose="02010609060101010101" pitchFamily="49" charset="-122"/>
              </a:rPr>
              <a:t>重复发表 </a:t>
            </a:r>
            <a:endParaRPr lang="zh-CN" altLang="en-US" sz="2400" b="1" dirty="0">
              <a:solidFill>
                <a:srgbClr val="0000FF"/>
              </a:solidFill>
              <a:latin typeface="黑体" panose="02010609060101010101" pitchFamily="49" charset="-122"/>
              <a:ea typeface="黑体" panose="02010609060101010101" pitchFamily="49" charset="-122"/>
            </a:endParaRPr>
          </a:p>
        </p:txBody>
      </p:sp>
      <p:sp>
        <p:nvSpPr>
          <p:cNvPr id="218115" name="Text Box 3"/>
          <p:cNvSpPr txBox="1"/>
          <p:nvPr/>
        </p:nvSpPr>
        <p:spPr>
          <a:xfrm>
            <a:off x="1258888" y="2349500"/>
            <a:ext cx="6913562" cy="1754188"/>
          </a:xfrm>
          <a:prstGeom prst="rect">
            <a:avLst/>
          </a:prstGeom>
          <a:noFill/>
          <a:ln w="9525">
            <a:noFill/>
          </a:ln>
        </p:spPr>
        <p:txBody>
          <a:bodyPr>
            <a:spAutoFit/>
          </a:bodyPr>
          <a:p>
            <a:pPr marL="274955" indent="-274955" eaLnBrk="1" hangingPunct="1">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以一样或基本一样的资料、实验，以同一种语言多次发表</a:t>
            </a:r>
            <a:endParaRPr lang="zh-CN" altLang="en-US" sz="2400" b="1" dirty="0">
              <a:latin typeface="Verdana" panose="020B0604030504040204" pitchFamily="34" charset="0"/>
            </a:endParaRPr>
          </a:p>
          <a:p>
            <a:pPr marL="274955" indent="-274955" eaLnBrk="1" hangingPunct="1">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一样或基本一样的资料、实验，以不同的语言多次发表（并行发表）</a:t>
            </a:r>
            <a:endParaRPr lang="zh-CN" altLang="en-US" sz="2400" b="1" dirty="0">
              <a:latin typeface="Verdana" panose="020B0604030504040204" pitchFamily="34" charset="0"/>
            </a:endParaRPr>
          </a:p>
        </p:txBody>
      </p:sp>
      <p:sp>
        <p:nvSpPr>
          <p:cNvPr id="218116" name="Text Box 4"/>
          <p:cNvSpPr txBox="1"/>
          <p:nvPr/>
        </p:nvSpPr>
        <p:spPr>
          <a:xfrm>
            <a:off x="827088" y="4365625"/>
            <a:ext cx="6192837" cy="457200"/>
          </a:xfrm>
          <a:prstGeom prst="rect">
            <a:avLst/>
          </a:prstGeom>
          <a:noFill/>
          <a:ln w="9525">
            <a:noFill/>
          </a:ln>
        </p:spPr>
        <p:txBody>
          <a:bodyPr>
            <a:spAutoFit/>
          </a:bodyPr>
          <a:p>
            <a:pPr eaLnBrk="1" hangingPunct="1">
              <a:spcBef>
                <a:spcPct val="50000"/>
              </a:spcBef>
              <a:buFont typeface="Wingdings" panose="05000000000000000000" pitchFamily="2" charset="2"/>
              <a:buChar char="l"/>
            </a:pPr>
            <a:r>
              <a:rPr lang="en-US" altLang="zh-CN" sz="2400" b="1" dirty="0">
                <a:solidFill>
                  <a:srgbClr val="0000FF"/>
                </a:solidFill>
                <a:latin typeface="黑体" panose="02010609060101010101" pitchFamily="49" charset="-122"/>
                <a:ea typeface="黑体" panose="02010609060101010101" pitchFamily="49" charset="-122"/>
              </a:rPr>
              <a:t> </a:t>
            </a:r>
            <a:r>
              <a:rPr lang="zh-CN" altLang="en-US" sz="2400" b="1" dirty="0">
                <a:solidFill>
                  <a:srgbClr val="0000FF"/>
                </a:solidFill>
                <a:latin typeface="黑体" panose="02010609060101010101" pitchFamily="49" charset="-122"/>
                <a:ea typeface="黑体" panose="02010609060101010101" pitchFamily="49" charset="-122"/>
              </a:rPr>
              <a:t>购买论文 </a:t>
            </a:r>
            <a:endParaRPr lang="zh-CN" altLang="en-US" sz="2400" b="1" dirty="0">
              <a:solidFill>
                <a:srgbClr val="0000FF"/>
              </a:solidFill>
              <a:latin typeface="黑体" panose="02010609060101010101" pitchFamily="49" charset="-122"/>
              <a:ea typeface="黑体" panose="02010609060101010101" pitchFamily="49" charset="-122"/>
            </a:endParaRPr>
          </a:p>
        </p:txBody>
      </p:sp>
      <p:sp>
        <p:nvSpPr>
          <p:cNvPr id="218117" name="Text Box 5"/>
          <p:cNvSpPr txBox="1"/>
          <p:nvPr/>
        </p:nvSpPr>
        <p:spPr>
          <a:xfrm>
            <a:off x="1258888" y="5016500"/>
            <a:ext cx="6913562" cy="1004888"/>
          </a:xfrm>
          <a:prstGeom prst="rect">
            <a:avLst/>
          </a:prstGeom>
          <a:noFill/>
          <a:ln w="9525">
            <a:noFill/>
          </a:ln>
        </p:spPr>
        <p:txBody>
          <a:bodyPr>
            <a:spAutoFit/>
          </a:bodyPr>
          <a:p>
            <a:pPr marL="274955" indent="-274955" eaLnBrk="1" hangingPunct="1">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出钱发表论文</a:t>
            </a:r>
            <a:endParaRPr lang="zh-CN" altLang="en-US" sz="2400" b="1" dirty="0">
              <a:latin typeface="Verdana" panose="020B0604030504040204" pitchFamily="34" charset="0"/>
            </a:endParaRPr>
          </a:p>
          <a:p>
            <a:pPr marL="274955" indent="-274955" eaLnBrk="1" hangingPunct="1">
              <a:spcBef>
                <a:spcPct val="50000"/>
              </a:spcBef>
              <a:buClr>
                <a:srgbClr val="FF0000"/>
              </a:buClr>
              <a:buFont typeface="Wingdings" panose="05000000000000000000" pitchFamily="2" charset="2"/>
              <a:buChar char="Ø"/>
            </a:pPr>
            <a:r>
              <a:rPr lang="zh-CN" altLang="en-US" sz="2400" b="1" dirty="0">
                <a:latin typeface="Verdana" panose="020B0604030504040204" pitchFamily="34" charset="0"/>
              </a:rPr>
              <a:t>出钱购买论文</a:t>
            </a:r>
            <a:endParaRPr lang="zh-CN" altLang="en-US" sz="2400" b="1"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218115">
                                            <p:txEl>
                                              <p:charRg st="0" end="26"/>
                                            </p:txEl>
                                          </p:spTgt>
                                        </p:tgtEl>
                                        <p:attrNameLst>
                                          <p:attrName>style.visibility</p:attrName>
                                        </p:attrNameLst>
                                      </p:cBhvr>
                                      <p:to>
                                        <p:strVal val="visible"/>
                                      </p:to>
                                    </p:set>
                                    <p:animEffect transition="in" filter="strips(downRight)">
                                      <p:cBhvr>
                                        <p:cTn id="7" dur="500"/>
                                        <p:tgtEl>
                                          <p:spTgt spid="218115">
                                            <p:txEl>
                                              <p:charRg st="0" end="26"/>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218115">
                                            <p:txEl>
                                              <p:charRg st="26" end="57"/>
                                            </p:txEl>
                                          </p:spTgt>
                                        </p:tgtEl>
                                        <p:attrNameLst>
                                          <p:attrName>style.visibility</p:attrName>
                                        </p:attrNameLst>
                                      </p:cBhvr>
                                      <p:to>
                                        <p:strVal val="visible"/>
                                      </p:to>
                                    </p:set>
                                    <p:animEffect transition="in" filter="strips(downRight)">
                                      <p:cBhvr>
                                        <p:cTn id="11" dur="500"/>
                                        <p:tgtEl>
                                          <p:spTgt spid="218115">
                                            <p:txEl>
                                              <p:charRg st="26" end="57"/>
                                            </p:txEl>
                                          </p:spTgt>
                                        </p:tgtEl>
                                      </p:cBhvr>
                                    </p:animEffect>
                                  </p:childTnLst>
                                </p:cTn>
                              </p:par>
                            </p:childTnLst>
                          </p:cTn>
                        </p:par>
                        <p:par>
                          <p:cTn id="12" fill="hold">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218116"/>
                                        </p:tgtEl>
                                        <p:attrNameLst>
                                          <p:attrName>style.visibility</p:attrName>
                                        </p:attrNameLst>
                                      </p:cBhvr>
                                      <p:to>
                                        <p:strVal val="visible"/>
                                      </p:to>
                                    </p:set>
                                    <p:animEffect transition="in" filter="strips(downRight)">
                                      <p:cBhvr>
                                        <p:cTn id="15" dur="500"/>
                                        <p:tgtEl>
                                          <p:spTgt spid="218116"/>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218117">
                                            <p:txEl>
                                              <p:charRg st="0" end="7"/>
                                            </p:txEl>
                                          </p:spTgt>
                                        </p:tgtEl>
                                        <p:attrNameLst>
                                          <p:attrName>style.visibility</p:attrName>
                                        </p:attrNameLst>
                                      </p:cBhvr>
                                      <p:to>
                                        <p:strVal val="visible"/>
                                      </p:to>
                                    </p:set>
                                    <p:animEffect transition="in" filter="strips(downRight)">
                                      <p:cBhvr>
                                        <p:cTn id="19" dur="500"/>
                                        <p:tgtEl>
                                          <p:spTgt spid="218117">
                                            <p:txEl>
                                              <p:charRg st="0" end="7"/>
                                            </p:txEl>
                                          </p:spTgt>
                                        </p:tgtEl>
                                      </p:cBhvr>
                                    </p:animEffect>
                                  </p:childTnLst>
                                </p:cTn>
                              </p:par>
                            </p:childTnLst>
                          </p:cTn>
                        </p:par>
                        <p:par>
                          <p:cTn id="20" fill="hold">
                            <p:stCondLst>
                              <p:cond delay="2000"/>
                            </p:stCondLst>
                            <p:childTnLst>
                              <p:par>
                                <p:cTn id="21" presetID="18" presetClass="entr" presetSubtype="6" fill="hold" nodeType="afterEffect">
                                  <p:stCondLst>
                                    <p:cond delay="0"/>
                                  </p:stCondLst>
                                  <p:childTnLst>
                                    <p:set>
                                      <p:cBhvr>
                                        <p:cTn id="22" dur="1" fill="hold">
                                          <p:stCondLst>
                                            <p:cond delay="0"/>
                                          </p:stCondLst>
                                        </p:cTn>
                                        <p:tgtEl>
                                          <p:spTgt spid="218117">
                                            <p:txEl>
                                              <p:charRg st="7" end="14"/>
                                            </p:txEl>
                                          </p:spTgt>
                                        </p:tgtEl>
                                        <p:attrNameLst>
                                          <p:attrName>style.visibility</p:attrName>
                                        </p:attrNameLst>
                                      </p:cBhvr>
                                      <p:to>
                                        <p:strVal val="visible"/>
                                      </p:to>
                                    </p:set>
                                    <p:animEffect transition="in" filter="strips(downRight)">
                                      <p:cBhvr>
                                        <p:cTn id="23" dur="500"/>
                                        <p:tgtEl>
                                          <p:spTgt spid="218117">
                                            <p:txEl>
                                              <p:charRg st="7"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9794" name="Text Box 2"/>
          <p:cNvSpPr txBox="1"/>
          <p:nvPr/>
        </p:nvSpPr>
        <p:spPr>
          <a:xfrm>
            <a:off x="755650" y="981075"/>
            <a:ext cx="4752975" cy="460375"/>
          </a:xfrm>
          <a:prstGeom prst="rect">
            <a:avLst/>
          </a:prstGeom>
          <a:noFill/>
          <a:ln w="9525">
            <a:noFill/>
          </a:ln>
        </p:spPr>
        <p:txBody>
          <a:bodyPr>
            <a:spAutoFit/>
          </a:bodyPr>
          <a:p>
            <a:pPr eaLnBrk="1" hangingPunct="1">
              <a:spcBef>
                <a:spcPct val="50000"/>
              </a:spcBef>
            </a:pPr>
            <a:r>
              <a:rPr lang="en-US" altLang="zh-CN" sz="2400" b="1" dirty="0">
                <a:latin typeface="Verdana" panose="020B0604030504040204" pitchFamily="34" charset="0"/>
              </a:rPr>
              <a:t> </a:t>
            </a:r>
            <a:r>
              <a:rPr lang="en-US" altLang="zh-CN" sz="2400" b="1" dirty="0">
                <a:solidFill>
                  <a:srgbClr val="0000FF"/>
                </a:solidFill>
                <a:latin typeface="Verdana" panose="020B0604030504040204" pitchFamily="34" charset="0"/>
              </a:rPr>
              <a:t>Publish and perish</a:t>
            </a:r>
            <a:endParaRPr lang="en-US" altLang="zh-CN" sz="2400" b="1" dirty="0">
              <a:solidFill>
                <a:srgbClr val="0000FF"/>
              </a:solidFill>
              <a:latin typeface="Verdana" panose="020B0604030504040204" pitchFamily="34" charset="0"/>
            </a:endParaRPr>
          </a:p>
        </p:txBody>
      </p:sp>
      <p:pic>
        <p:nvPicPr>
          <p:cNvPr id="289795" name="Picture 3" descr="xin_0920706130834578040626"/>
          <p:cNvPicPr>
            <a:picLocks noChangeAspect="1"/>
          </p:cNvPicPr>
          <p:nvPr/>
        </p:nvPicPr>
        <p:blipFill>
          <a:blip r:embed="rId1"/>
          <a:stretch>
            <a:fillRect/>
          </a:stretch>
        </p:blipFill>
        <p:spPr>
          <a:xfrm>
            <a:off x="585788" y="2420938"/>
            <a:ext cx="2330450" cy="2663825"/>
          </a:xfrm>
          <a:prstGeom prst="rect">
            <a:avLst/>
          </a:prstGeom>
          <a:noFill/>
          <a:ln w="9525" cap="flat" cmpd="sng">
            <a:solidFill>
              <a:schemeClr val="tx1"/>
            </a:solidFill>
            <a:prstDash val="solid"/>
            <a:miter/>
            <a:headEnd type="none" w="med" len="med"/>
            <a:tailEnd type="none" w="med" len="med"/>
          </a:ln>
        </p:spPr>
      </p:pic>
      <p:pic>
        <p:nvPicPr>
          <p:cNvPr id="289796" name="Picture 4" descr="0019b90e16780ca6340702"/>
          <p:cNvPicPr>
            <a:picLocks noChangeAspect="1"/>
          </p:cNvPicPr>
          <p:nvPr/>
        </p:nvPicPr>
        <p:blipFill>
          <a:blip r:embed="rId2"/>
          <a:stretch>
            <a:fillRect/>
          </a:stretch>
        </p:blipFill>
        <p:spPr>
          <a:xfrm>
            <a:off x="3635375" y="2420938"/>
            <a:ext cx="4897438" cy="2706687"/>
          </a:xfrm>
          <a:prstGeom prst="rect">
            <a:avLst/>
          </a:prstGeom>
          <a:noFill/>
          <a:ln w="9525" cap="flat" cmpd="sng">
            <a:solidFill>
              <a:schemeClr val="tx1"/>
            </a:solidFill>
            <a:prstDash val="solid"/>
            <a:miter/>
            <a:headEnd type="none" w="med" len="med"/>
            <a:tailEnd type="none" w="med" len="med"/>
          </a:ln>
        </p:spPr>
      </p:pic>
      <p:sp>
        <p:nvSpPr>
          <p:cNvPr id="289797" name="Text Box 5"/>
          <p:cNvSpPr txBox="1"/>
          <p:nvPr/>
        </p:nvSpPr>
        <p:spPr>
          <a:xfrm>
            <a:off x="1981200" y="5516563"/>
            <a:ext cx="4895850" cy="519112"/>
          </a:xfrm>
          <a:prstGeom prst="rect">
            <a:avLst/>
          </a:prstGeom>
          <a:solidFill>
            <a:schemeClr val="tx1"/>
          </a:solidFill>
          <a:ln w="9525">
            <a:noFill/>
          </a:ln>
        </p:spPr>
        <p:txBody>
          <a:bodyPr>
            <a:spAutoFit/>
          </a:bodyPr>
          <a:p>
            <a:pPr algn="ctr" eaLnBrk="1" hangingPunct="1">
              <a:spcBef>
                <a:spcPct val="50000"/>
              </a:spcBef>
            </a:pPr>
            <a:r>
              <a:rPr lang="zh-CN" altLang="en-US" sz="2800" b="1" dirty="0">
                <a:solidFill>
                  <a:schemeClr val="bg1"/>
                </a:solidFill>
                <a:latin typeface="黑体" panose="02010609060101010101" pitchFamily="49" charset="-122"/>
                <a:ea typeface="黑体" panose="02010609060101010101" pitchFamily="49" charset="-122"/>
              </a:rPr>
              <a:t>学术不端 </a:t>
            </a:r>
            <a:r>
              <a:rPr lang="en-US" altLang="zh-CN" sz="2800" b="1" dirty="0">
                <a:solidFill>
                  <a:schemeClr val="bg1"/>
                </a:solidFill>
                <a:latin typeface="黑体" panose="02010609060101010101" pitchFamily="49" charset="-122"/>
                <a:ea typeface="黑体" panose="02010609060101010101" pitchFamily="49" charset="-122"/>
              </a:rPr>
              <a:t>= </a:t>
            </a:r>
            <a:r>
              <a:rPr lang="zh-CN" altLang="en-US" sz="2800" b="1" dirty="0">
                <a:solidFill>
                  <a:schemeClr val="bg1"/>
                </a:solidFill>
                <a:latin typeface="黑体" panose="02010609060101010101" pitchFamily="49" charset="-122"/>
                <a:ea typeface="黑体" panose="02010609060101010101" pitchFamily="49" charset="-122"/>
              </a:rPr>
              <a:t>自取灭亡</a:t>
            </a:r>
            <a:endParaRPr lang="zh-CN" altLang="en-US" sz="28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619250" y="2925445"/>
            <a:ext cx="4905375" cy="706755"/>
          </a:xfrm>
          <a:prstGeom prst="rect">
            <a:avLst/>
          </a:prstGeom>
          <a:noFill/>
        </p:spPr>
        <p:txBody>
          <a:bodyPr wrap="square" rtlCol="0">
            <a:spAutoFit/>
          </a:bodyPr>
          <a:p>
            <a:r>
              <a:rPr lang="zh-CN" altLang="en-US" sz="4000" b="1">
                <a:solidFill>
                  <a:srgbClr val="FF0000"/>
                </a:solidFill>
              </a:rPr>
              <a:t>优秀论文案例</a:t>
            </a:r>
            <a:endParaRPr lang="zh-CN" altLang="en-US" sz="4000" b="1">
              <a:solidFill>
                <a:srgbClr val="FF0000"/>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22" name="Text Box 4"/>
          <p:cNvSpPr txBox="1"/>
          <p:nvPr/>
        </p:nvSpPr>
        <p:spPr>
          <a:xfrm>
            <a:off x="1403350" y="3097213"/>
            <a:ext cx="6048375" cy="1555750"/>
          </a:xfrm>
          <a:prstGeom prst="rect">
            <a:avLst/>
          </a:prstGeom>
          <a:noFill/>
          <a:ln w="9525">
            <a:noFill/>
          </a:ln>
        </p:spPr>
        <p:txBody>
          <a:bodyPr>
            <a:spAutoFit/>
          </a:bodyPr>
          <a:p>
            <a:pPr algn="ctr" eaLnBrk="1" hangingPunct="1"/>
            <a:r>
              <a:rPr lang="zh-CN" altLang="en-US" sz="9600" b="1" dirty="0">
                <a:solidFill>
                  <a:srgbClr val="FF0000"/>
                </a:solidFill>
                <a:latin typeface="宋体-方正超大字符集" pitchFamily="65" charset="-122"/>
                <a:ea typeface="宋体-方正超大字符集" pitchFamily="65" charset="-122"/>
              </a:rPr>
              <a:t>谢   谢</a:t>
            </a:r>
            <a:r>
              <a:rPr lang="en-US" altLang="zh-CN" sz="9600" b="1" dirty="0">
                <a:solidFill>
                  <a:srgbClr val="FF0000"/>
                </a:solidFill>
                <a:latin typeface="宋体-方正超大字符集" pitchFamily="65" charset="-122"/>
                <a:ea typeface="宋体-方正超大字符集" pitchFamily="65" charset="-122"/>
              </a:rPr>
              <a:t>!</a:t>
            </a:r>
            <a:endParaRPr lang="en-US" altLang="zh-CN" sz="9600" b="1" dirty="0">
              <a:solidFill>
                <a:srgbClr val="FF0000"/>
              </a:solidFill>
              <a:latin typeface="宋体-方正超大字符集" pitchFamily="65" charset="-122"/>
              <a:ea typeface="宋体-方正超大字符集" pitchFamily="65" charset="-122"/>
            </a:endParaRPr>
          </a:p>
        </p:txBody>
      </p:sp>
    </p:spTree>
  </p:cSld>
  <p:clrMapOvr>
    <a:masterClrMapping/>
  </p:clrMapOvr>
</p:sld>
</file>

<file path=ppt/tags/tag1.xml><?xml version="1.0" encoding="utf-8"?>
<p:tagLst xmlns:p="http://schemas.openxmlformats.org/presentationml/2006/main">
  <p:tag name="commondata" val="eyJoZGlkIjoiZGM2OGRhZDBkZTk5OGJmYTZlOGU1OTQ3YmM2NzA1MzMifQ=="/>
</p:tagLst>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rofile">
  <a:themeElements>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1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1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1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1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1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1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Profile">
  <a:themeElements>
    <a:clrScheme name="6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6_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6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6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6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6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6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6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6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6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6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_Profile">
  <a:themeElements>
    <a:clrScheme name="7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7_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7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7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7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7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7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7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7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7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7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Profile</Template>
  <TotalTime>0</TotalTime>
  <Words>10501</Words>
  <Application>WPS 演示</Application>
  <PresentationFormat>全屏显示(4:3)</PresentationFormat>
  <Paragraphs>790</Paragraphs>
  <Slides>95</Slides>
  <Notes>43</Notes>
  <HiddenSlides>0</HiddenSlides>
  <MMClips>0</MMClips>
  <ScaleCrop>false</ScaleCrop>
  <HeadingPairs>
    <vt:vector size="8" baseType="variant">
      <vt:variant>
        <vt:lpstr>已用的字体</vt:lpstr>
      </vt:variant>
      <vt:variant>
        <vt:i4>12</vt:i4>
      </vt:variant>
      <vt:variant>
        <vt:lpstr>主题</vt:lpstr>
      </vt:variant>
      <vt:variant>
        <vt:i4>5</vt:i4>
      </vt:variant>
      <vt:variant>
        <vt:lpstr>嵌入 OLE 服务器</vt:lpstr>
      </vt:variant>
      <vt:variant>
        <vt:i4>22</vt:i4>
      </vt:variant>
      <vt:variant>
        <vt:lpstr>幻灯片标题</vt:lpstr>
      </vt:variant>
      <vt:variant>
        <vt:i4>95</vt:i4>
      </vt:variant>
    </vt:vector>
  </HeadingPairs>
  <TitlesOfParts>
    <vt:vector size="134" baseType="lpstr">
      <vt:lpstr>Arial</vt:lpstr>
      <vt:lpstr>宋体</vt:lpstr>
      <vt:lpstr>Wingdings</vt:lpstr>
      <vt:lpstr>Verdana</vt:lpstr>
      <vt:lpstr>新宋体</vt:lpstr>
      <vt:lpstr>Symbol</vt:lpstr>
      <vt:lpstr>微软雅黑</vt:lpstr>
      <vt:lpstr>Arial Unicode MS</vt:lpstr>
      <vt:lpstr>黑体</vt:lpstr>
      <vt:lpstr>Times New Roman</vt:lpstr>
      <vt:lpstr>楷体</vt:lpstr>
      <vt:lpstr>宋体-方正超大字符集</vt:lpstr>
      <vt:lpstr>Profile</vt:lpstr>
      <vt:lpstr>1_Profile</vt:lpstr>
      <vt:lpstr>6_Profile</vt:lpstr>
      <vt:lpstr>7_Profile</vt:lpstr>
      <vt:lpstr>2_Profile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3.1 论文题目       – what the paper is broadly about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MC SYSTEM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科技论文写作与文献检索</dc:title>
  <dc:creator>MC SYSTEM</dc:creator>
  <cp:lastModifiedBy>张军舰</cp:lastModifiedBy>
  <cp:revision>873</cp:revision>
  <dcterms:created xsi:type="dcterms:W3CDTF">2010-08-16T07:11:00Z</dcterms:created>
  <dcterms:modified xsi:type="dcterms:W3CDTF">2024-07-07T16:06:24Z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C388E0078B2C4637B2796B520915B7C0_12</vt:lpwstr>
  </property>
  <property fmtid="{D5CDD505-2E9C-101B-9397-08002B2CF9AE}" pid="3" name="KSOProductBuildVer">
    <vt:lpwstr>2052-12.1.0.16929</vt:lpwstr>
  </property>
</Properties>
</file>